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20"/>
  </p:notesMasterIdLst>
  <p:sldIdLst>
    <p:sldId id="301" r:id="rId4"/>
    <p:sldId id="273" r:id="rId5"/>
    <p:sldId id="274" r:id="rId6"/>
    <p:sldId id="275" r:id="rId7"/>
    <p:sldId id="272" r:id="rId8"/>
    <p:sldId id="277" r:id="rId9"/>
    <p:sldId id="294" r:id="rId10"/>
    <p:sldId id="295" r:id="rId11"/>
    <p:sldId id="280" r:id="rId12"/>
    <p:sldId id="296" r:id="rId13"/>
    <p:sldId id="300" r:id="rId14"/>
    <p:sldId id="297" r:id="rId15"/>
    <p:sldId id="298" r:id="rId16"/>
    <p:sldId id="299" r:id="rId17"/>
    <p:sldId id="282" r:id="rId18"/>
    <p:sldId id="293"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5781" autoAdjust="0"/>
  </p:normalViewPr>
  <p:slideViewPr>
    <p:cSldViewPr>
      <p:cViewPr varScale="1">
        <p:scale>
          <a:sx n="94" d="100"/>
          <a:sy n="94" d="100"/>
        </p:scale>
        <p:origin x="2016" y="84"/>
      </p:cViewPr>
      <p:guideLst>
        <p:guide orient="horz" pos="2160"/>
        <p:guide pos="2880"/>
      </p:guideLst>
    </p:cSldViewPr>
  </p:slideViewPr>
  <p:notesTextViewPr>
    <p:cViewPr>
      <p:scale>
        <a:sx n="1" d="1"/>
        <a:sy n="1" d="1"/>
      </p:scale>
      <p:origin x="0" y="0"/>
    </p:cViewPr>
  </p:notesTextViewPr>
  <p:sorterViewPr>
    <p:cViewPr>
      <p:scale>
        <a:sx n="100" d="100"/>
        <a:sy n="100" d="100"/>
      </p:scale>
      <p:origin x="0" y="-858"/>
    </p:cViewPr>
  </p:sorter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F5A951-2E64-4571-91F3-99A860D41C24}"/>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ltLang="en-US"/>
          </a:p>
        </p:txBody>
      </p:sp>
      <p:sp>
        <p:nvSpPr>
          <p:cNvPr id="3" name="Date Placeholder 2">
            <a:extLst>
              <a:ext uri="{FF2B5EF4-FFF2-40B4-BE49-F238E27FC236}">
                <a16:creationId xmlns:a16="http://schemas.microsoft.com/office/drawing/2014/main" id="{3D36C5B3-3893-426B-BF51-109118C858A6}"/>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8B80D7C-5BC6-443B-B062-2BB50E785478}" type="datetimeFigureOut">
              <a:rPr lang="en-US" altLang="en-US"/>
              <a:pPr>
                <a:defRPr/>
              </a:pPr>
              <a:t>11/17/2021</a:t>
            </a:fld>
            <a:endParaRPr lang="en-US" altLang="en-US"/>
          </a:p>
        </p:txBody>
      </p:sp>
      <p:sp>
        <p:nvSpPr>
          <p:cNvPr id="4" name="Slide Image Placeholder 3">
            <a:extLst>
              <a:ext uri="{FF2B5EF4-FFF2-40B4-BE49-F238E27FC236}">
                <a16:creationId xmlns:a16="http://schemas.microsoft.com/office/drawing/2014/main" id="{2C8E016D-DC2D-4E92-AB28-45E0F1DF96F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3AE02FE-C429-46F7-8C81-52B7D65750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ABC4220-05AA-4903-AA14-BAC133F0607F}"/>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A2805E30-9A00-481B-9632-9A8C989C102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B92BCB4-DC96-48D9-8F15-078C240105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B8032C8-7A41-4375-BC66-724FCD565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CA6F0FBB-1EF2-47AD-9818-718ADD8C2D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AB51B0C4-D2E8-4F88-82C1-83EE293D9B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2349C4F-5E6A-4A53-93E3-31ABC0EB1D7A}" type="slidenum">
              <a:rPr lang="en-US" altLang="en-US" smtClean="0"/>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8D97CA7-1574-46A6-ABE9-328CEB0F1B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6067166-8FF9-45A0-982B-BAC13FFCCB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Cambria" panose="02040503050406030204" pitchFamily="18" charset="0"/>
                <a:cs typeface="Calibri" panose="020F0502020204030204" pitchFamily="34" charset="0"/>
              </a:rPr>
              <a:t>Cocaine trends:  toatla seizure rose</a:t>
            </a:r>
          </a:p>
          <a:p>
            <a:endParaRPr lang="en-US" altLang="en-US">
              <a:ea typeface="Cambria" panose="02040503050406030204" pitchFamily="18" charset="0"/>
              <a:cs typeface="Calibri" panose="020F0502020204030204" pitchFamily="34" charset="0"/>
            </a:endParaRPr>
          </a:p>
          <a:p>
            <a:r>
              <a:rPr lang="en-US" altLang="en-US">
                <a:ea typeface="Cambria" panose="02040503050406030204" pitchFamily="18" charset="0"/>
                <a:cs typeface="Calibri" panose="020F0502020204030204" pitchFamily="34" charset="0"/>
              </a:rPr>
              <a:t>Qualitative data identified cocaine as a drug of concern throughout the Americas and highlighted trafficking patterns.  The Bahamas, Guatemala, Honduras, Trinidad and Tobago, and the United States reported on domestic consumer markets for cocaine or crack cocaine.  Reporting also focused on the high prevalence of containerized shipments of cocaine destined for North American and European markets.</a:t>
            </a:r>
          </a:p>
          <a:p>
            <a:endParaRPr lang="en-US" altLang="en-US">
              <a:ea typeface="Calibri" panose="020F0502020204030204" pitchFamily="34" charset="0"/>
              <a:cs typeface="Times New Roman" panose="02020603050405020304" pitchFamily="18" charset="0"/>
            </a:endParaRPr>
          </a:p>
          <a:p>
            <a:pPr>
              <a:spcBef>
                <a:spcPct val="0"/>
              </a:spcBef>
            </a:pPr>
            <a:r>
              <a:rPr lang="en-US" altLang="en-US">
                <a:ea typeface="Cambria" panose="02040503050406030204" pitchFamily="18" charset="0"/>
                <a:cs typeface="Calibri" panose="020F0502020204030204" pitchFamily="34" charset="0"/>
              </a:rPr>
              <a:t>Average cocaine seizure weights varied.  The largest average seizure weights were in Central America, at around 25 to 30kg.  South America followed, with average seizure weights rising from about two to 10kg over the same four-year period.  Average seizure weights in North America remained below 10kg each year.  The Caribbean had the most fluctuation, with annual seizure weights ranging from just over 1.5kg to nearly 16kg.</a:t>
            </a:r>
            <a:endParaRPr lang="en-US" altLang="en-US">
              <a:ea typeface="Calibri" panose="020F0502020204030204" pitchFamily="34" charset="0"/>
              <a:cs typeface="Times New Roman" panose="02020603050405020304" pitchFamily="18" charset="0"/>
            </a:endParaRPr>
          </a:p>
          <a:p>
            <a:pPr>
              <a:spcBef>
                <a:spcPct val="0"/>
              </a:spcBef>
            </a:pPr>
            <a:r>
              <a:rPr lang="en-US" altLang="en-US">
                <a:ea typeface="Cambria" panose="02040503050406030204" pitchFamily="18" charset="0"/>
                <a:cs typeface="Calibri" panose="020F0502020204030204" pitchFamily="34" charset="0"/>
              </a:rPr>
              <a:t> </a:t>
            </a:r>
            <a:endParaRPr lang="en-US" altLang="en-US">
              <a:ea typeface="Calibri" panose="020F0502020204030204" pitchFamily="34" charset="0"/>
              <a:cs typeface="Times New Roman" panose="02020603050405020304" pitchFamily="18" charset="0"/>
            </a:endParaRPr>
          </a:p>
          <a:p>
            <a:endParaRPr lang="en-US" altLang="en-US"/>
          </a:p>
        </p:txBody>
      </p:sp>
      <p:sp>
        <p:nvSpPr>
          <p:cNvPr id="23556" name="Slide Number Placeholder 3">
            <a:extLst>
              <a:ext uri="{FF2B5EF4-FFF2-40B4-BE49-F238E27FC236}">
                <a16:creationId xmlns:a16="http://schemas.microsoft.com/office/drawing/2014/main" id="{3F06FA4D-6372-47ED-971F-104F028562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950BC0-2A26-4B23-B917-926200D1E532}" type="slidenum">
              <a:rPr lang="en-US" altLang="en-US" smtClean="0"/>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F49C934-030B-4EC2-A287-697A078A9E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E7D446D-6642-4DC0-8EAB-4AD539285F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6000"/>
              </a:lnSpc>
              <a:spcBef>
                <a:spcPct val="0"/>
              </a:spcBef>
              <a:spcAft>
                <a:spcPts val="800"/>
              </a:spcAft>
            </a:pPr>
            <a:r>
              <a:rPr lang="en-US" altLang="en-US" sz="1800">
                <a:solidFill>
                  <a:srgbClr val="000000"/>
                </a:solidFill>
                <a:cs typeface="Calibri" panose="020F0502020204030204" pitchFamily="34" charset="0"/>
              </a:rPr>
              <a:t>Fentanyl has had a greater impact on countries in North America. The trafficking of illicit fentanyl, and other opioids into the United States and Canada has fueled national epidemics with fatal consequences.  </a:t>
            </a:r>
          </a:p>
          <a:p>
            <a:pPr>
              <a:lnSpc>
                <a:spcPct val="106000"/>
              </a:lnSpc>
              <a:spcBef>
                <a:spcPct val="0"/>
              </a:spcBef>
              <a:spcAft>
                <a:spcPts val="800"/>
              </a:spcAft>
            </a:pPr>
            <a:endParaRPr lang="en-US" altLang="en-US" sz="1800">
              <a:solidFill>
                <a:srgbClr val="000000"/>
              </a:solidFill>
              <a:cs typeface="Calibri" panose="020F0502020204030204" pitchFamily="34" charset="0"/>
            </a:endParaRPr>
          </a:p>
          <a:p>
            <a:pPr>
              <a:spcBef>
                <a:spcPct val="0"/>
              </a:spcBef>
            </a:pPr>
            <a:r>
              <a:rPr lang="en-US" altLang="en-US" sz="1800">
                <a:solidFill>
                  <a:schemeClr val="bg1"/>
                </a:solidFill>
              </a:rPr>
              <a:t>In 2019 approximately 3,580 kg of fentanyl were seized in North America.</a:t>
            </a:r>
          </a:p>
          <a:p>
            <a:pPr>
              <a:spcBef>
                <a:spcPct val="0"/>
              </a:spcBef>
            </a:pPr>
            <a:r>
              <a:rPr lang="en-US" altLang="en-US" sz="1800">
                <a:solidFill>
                  <a:schemeClr val="bg1"/>
                </a:solidFill>
              </a:rPr>
              <a:t>Compared with 270 metric tons of cocaine and 600 metric tons of cannabis</a:t>
            </a:r>
          </a:p>
          <a:p>
            <a:pPr>
              <a:lnSpc>
                <a:spcPct val="106000"/>
              </a:lnSpc>
              <a:spcBef>
                <a:spcPct val="0"/>
              </a:spcBef>
              <a:spcAft>
                <a:spcPts val="800"/>
              </a:spcAft>
            </a:pPr>
            <a:endParaRPr lang="en-US" altLang="en-US" sz="1800">
              <a:cs typeface="Calibri" panose="020F0502020204030204" pitchFamily="34" charset="0"/>
            </a:endParaRPr>
          </a:p>
          <a:p>
            <a:pPr>
              <a:lnSpc>
                <a:spcPct val="106000"/>
              </a:lnSpc>
              <a:spcBef>
                <a:spcPct val="0"/>
              </a:spcBef>
              <a:spcAft>
                <a:spcPts val="800"/>
              </a:spcAft>
            </a:pPr>
            <a:r>
              <a:rPr lang="en-US" altLang="en-US" sz="1800">
                <a:solidFill>
                  <a:srgbClr val="000000"/>
                </a:solidFill>
                <a:cs typeface="Calibri" panose="020F0502020204030204" pitchFamily="34" charset="0"/>
              </a:rPr>
              <a:t> </a:t>
            </a:r>
            <a:endParaRPr lang="en-US" altLang="en-US" sz="1800">
              <a:cs typeface="Calibri" panose="020F0502020204030204" pitchFamily="34" charset="0"/>
            </a:endParaRPr>
          </a:p>
          <a:p>
            <a:pPr>
              <a:lnSpc>
                <a:spcPct val="106000"/>
              </a:lnSpc>
              <a:spcBef>
                <a:spcPct val="0"/>
              </a:spcBef>
              <a:spcAft>
                <a:spcPts val="800"/>
              </a:spcAft>
            </a:pPr>
            <a:r>
              <a:rPr lang="en-US" altLang="en-US" sz="1800">
                <a:solidFill>
                  <a:srgbClr val="000000"/>
                </a:solidFill>
                <a:cs typeface="Calibri" panose="020F0502020204030204" pitchFamily="34" charset="0"/>
              </a:rPr>
              <a:t>FOR YOUR TALKING POINTS</a:t>
            </a:r>
            <a:endParaRPr lang="en-US" altLang="en-US" sz="1800">
              <a:cs typeface="Calibri" panose="020F0502020204030204" pitchFamily="34" charset="0"/>
            </a:endParaRPr>
          </a:p>
          <a:p>
            <a:pPr>
              <a:lnSpc>
                <a:spcPct val="106000"/>
              </a:lnSpc>
              <a:spcBef>
                <a:spcPct val="0"/>
              </a:spcBef>
              <a:spcAft>
                <a:spcPts val="800"/>
              </a:spcAft>
            </a:pPr>
            <a:r>
              <a:rPr lang="en-US" altLang="en-US" sz="1800">
                <a:solidFill>
                  <a:srgbClr val="000000"/>
                </a:solidFill>
                <a:cs typeface="Calibri" panose="020F0502020204030204" pitchFamily="34" charset="0"/>
              </a:rPr>
              <a:t>Recent trends in the USA suggest that the price of fentanyl has been dropping, and it is being mixed with other drugs like heroin and cocaine.  Users have been buying cocaine unaware that the cocaine contains fentanyl, and this has driven up overdose case numbers.   </a:t>
            </a:r>
            <a:endParaRPr lang="en-US" altLang="en-US" sz="1800">
              <a:cs typeface="Calibri" panose="020F0502020204030204" pitchFamily="34" charset="0"/>
            </a:endParaRPr>
          </a:p>
          <a:p>
            <a:pPr>
              <a:spcBef>
                <a:spcPct val="0"/>
              </a:spcBef>
            </a:pPr>
            <a:r>
              <a:rPr lang="en-US" altLang="en-US" sz="1800">
                <a:solidFill>
                  <a:srgbClr val="000000"/>
                </a:solidFill>
                <a:cs typeface="Times New Roman" panose="02020603050405020304" pitchFamily="18" charset="0"/>
              </a:rPr>
              <a:t> </a:t>
            </a:r>
            <a:endParaRPr lang="en-US" altLang="en-US" sz="1800">
              <a:cs typeface="Calibri" panose="020F0502020204030204" pitchFamily="34" charset="0"/>
            </a:endParaRPr>
          </a:p>
          <a:p>
            <a:endParaRPr lang="en-US" altLang="en-US"/>
          </a:p>
        </p:txBody>
      </p:sp>
      <p:sp>
        <p:nvSpPr>
          <p:cNvPr id="25604" name="Slide Number Placeholder 3">
            <a:extLst>
              <a:ext uri="{FF2B5EF4-FFF2-40B4-BE49-F238E27FC236}">
                <a16:creationId xmlns:a16="http://schemas.microsoft.com/office/drawing/2014/main" id="{FD5F5C07-F555-4818-8999-E5A73BBAC5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5D9CF6-1123-4409-97CE-ED3CEBC07141}" type="slidenum">
              <a:rPr lang="en-US" altLang="en-US" smtClean="0"/>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4AD9E54-9ABF-4835-904A-F1B9164F95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02F5A1D-9691-48C3-819D-2F7487C167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C3840384-4215-4C75-B902-D47AF4309A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99C8E0-F6C3-45FE-BF57-057FA2DA4CF1}" type="slidenum">
              <a:rPr lang="en-US" altLang="en-US" smtClean="0"/>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58F45BD-EFE3-43A3-B80E-7A85313D8E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5F9751B-1FD9-48C8-8146-C6EBAB2366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6E56FC4A-D331-4446-8DD3-E8E543B07D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16ED32D-850A-4F08-9597-F5DDE044DF95}" type="slidenum">
              <a:rPr lang="en-US" altLang="en-US" smtClean="0"/>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11A3FCCE-6F47-4330-9716-903ADE2464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9D8D846E-7D0D-4AF6-9EBB-23665B493B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n-US"/>
          </a:p>
        </p:txBody>
      </p:sp>
      <p:sp>
        <p:nvSpPr>
          <p:cNvPr id="31748" name="Marcador de número de diapositiva 3">
            <a:extLst>
              <a:ext uri="{FF2B5EF4-FFF2-40B4-BE49-F238E27FC236}">
                <a16:creationId xmlns:a16="http://schemas.microsoft.com/office/drawing/2014/main" id="{2F45CB38-7621-4324-9B55-AB01F828C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6C2AA2F-7452-4249-AFF8-2BDAE4424386}" type="slidenum">
              <a:rPr lang="es-ES_tradnl" altLang="en-US" smtClean="0">
                <a:latin typeface="Arial" panose="020B0604020202020204" pitchFamily="34" charset="0"/>
                <a:ea typeface="MS PGothic" panose="020B0600070205080204" pitchFamily="34" charset="-128"/>
              </a:rPr>
              <a:pPr/>
              <a:t>16</a:t>
            </a:fld>
            <a:endParaRPr lang="es-ES_tradnl"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8C06131-2EE9-43C8-B415-5239ED6A48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C9C58E8E-A8CD-4638-80C7-B3C58E41A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F00C1B5D-D2A2-4E04-A548-A95BE1ABD9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7D071D-8103-455C-BB68-EAAF01B93A59}"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1D7381E-2949-456E-AC70-CB5550AADC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EBBAC1F-C8F6-4B2D-ACD4-C32B8EFB5E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2B347FF3-DDDF-4521-8D74-0DB4A29786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E40C186-494E-46B0-8DDF-E157C2212957}" type="slidenum">
              <a:rPr lang="en-US" altLang="en-US" smtClean="0"/>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7471A9E-20AD-4F8B-A72E-67BE53D207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A8A71E47-0EF2-43C9-B186-7CD2EBD4CA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D2054671-D5F3-4E1D-A63D-82A9E07AB8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1DDF8F-971F-452C-9E63-5B0ECC7F1C40}" type="slidenum">
              <a:rPr lang="en-US" altLang="en-US" smtClean="0"/>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F0F893C-6B2F-4BCC-91DC-E0C9F1FE27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8911D8D-EC48-4797-9B1D-3A40A48C46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altLang="en-US"/>
              <a:t>All member States were invited to provide data</a:t>
            </a:r>
          </a:p>
          <a:p>
            <a:r>
              <a:rPr lang="es-US" altLang="en-US"/>
              <a:t>28 countries provided data for the report</a:t>
            </a:r>
            <a:endParaRPr lang="en-US" altLang="en-US"/>
          </a:p>
        </p:txBody>
      </p:sp>
      <p:sp>
        <p:nvSpPr>
          <p:cNvPr id="13316" name="Slide Number Placeholder 3">
            <a:extLst>
              <a:ext uri="{FF2B5EF4-FFF2-40B4-BE49-F238E27FC236}">
                <a16:creationId xmlns:a16="http://schemas.microsoft.com/office/drawing/2014/main" id="{44D61FE6-3CAF-4BCB-AF09-40102DDB3F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672E06-6AB8-4276-9630-1EEA5BEF2588}"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F53A56-6F9E-42F1-A47B-A99E0E886F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0B553A0-AF48-455C-99CF-DBF4CEA0D9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altLang="en-US"/>
              <a:t>All member States were invited to joint the technical working group. While not every country participated in each meeting, on average about 24 member States participated in the TWG.</a:t>
            </a:r>
          </a:p>
          <a:p>
            <a:endParaRPr lang="es-US" altLang="en-US"/>
          </a:p>
          <a:p>
            <a:endParaRPr lang="es-US" altLang="en-US"/>
          </a:p>
          <a:p>
            <a:r>
              <a:rPr lang="es-US" altLang="en-US"/>
              <a:t>We want to be clear that the TWGDSI worked with CICAD at each step of the way through the development of the report.</a:t>
            </a:r>
          </a:p>
          <a:p>
            <a:endParaRPr lang="es-US" altLang="en-US"/>
          </a:p>
          <a:p>
            <a:r>
              <a:rPr lang="es-US" altLang="en-US"/>
              <a:t>Regarding the reporting period, since the call for data went out at the beginning of 2021, most of the countries did not have complete data for 2020, so the regional trends that you will see in the upcoming slides correspond to 2016-2019 primarily.  </a:t>
            </a:r>
            <a:endParaRPr lang="en-US" altLang="en-US"/>
          </a:p>
        </p:txBody>
      </p:sp>
      <p:sp>
        <p:nvSpPr>
          <p:cNvPr id="15364" name="Slide Number Placeholder 3">
            <a:extLst>
              <a:ext uri="{FF2B5EF4-FFF2-40B4-BE49-F238E27FC236}">
                <a16:creationId xmlns:a16="http://schemas.microsoft.com/office/drawing/2014/main" id="{64BDD208-7658-439F-A270-3D2C512600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C17E5BE-5204-4710-AAD5-8BB98DFCF8B3}" type="slidenum">
              <a:rPr lang="en-US" altLang="en-US" smtClean="0"/>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8F0E45B-0198-4B7F-AF0E-E28DC25FEB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67CD715-9FD0-4518-B9AC-C04C232826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7D1D4087-9022-4A0F-86C8-894548B8FB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F5A75A7-B27C-49A0-ACC2-7E0BD7551A34}" type="slidenum">
              <a:rPr lang="en-US" altLang="en-US" smtClean="0"/>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686E6C1-E28F-4B59-8A3C-74DE1A0261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C18C6C1-00E3-4685-B84A-BDE96E32DF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ea typeface="Cambria" panose="02040503050406030204" pitchFamily="18" charset="0"/>
                <a:cs typeface="Calibri" panose="020F0502020204030204" pitchFamily="34" charset="0"/>
              </a:rPr>
              <a:t> </a:t>
            </a:r>
            <a:endParaRPr lang="en-US" altLang="en-US">
              <a:ea typeface="Calibri" panose="020F0502020204030204" pitchFamily="34" charset="0"/>
              <a:cs typeface="Times New Roman" panose="02020603050405020304" pitchFamily="18" charset="0"/>
            </a:endParaRPr>
          </a:p>
          <a:p>
            <a:pPr>
              <a:spcBef>
                <a:spcPct val="0"/>
              </a:spcBef>
            </a:pPr>
            <a:r>
              <a:rPr lang="en-US" altLang="en-US">
                <a:ea typeface="Cambria" panose="02040503050406030204" pitchFamily="18" charset="0"/>
                <a:cs typeface="Calibri" panose="020F0502020204030204" pitchFamily="34" charset="0"/>
              </a:rPr>
              <a:t>Cannabis eradication declined between 2016 and 2019, primarily based on data from North America.  Countries using hectares as their metric for eradication reported a decline of about 50%.  Similarly, countries using the total number of plants eradicated as their metric reported a decline between 2016 and 2018—of around 40% (approximately five million to just under three million plants, and then an increase to approximately four million plants) then an increase in 2019. So, a total decline of about 20%</a:t>
            </a:r>
          </a:p>
          <a:p>
            <a:pPr>
              <a:spcBef>
                <a:spcPct val="0"/>
              </a:spcBef>
            </a:pPr>
            <a:endParaRPr lang="en-US" altLang="en-US">
              <a:cs typeface="Calibri" panose="020F0502020204030204" pitchFamily="34" charset="0"/>
            </a:endParaRPr>
          </a:p>
          <a:p>
            <a:pPr>
              <a:spcBef>
                <a:spcPct val="0"/>
              </a:spcBef>
            </a:pPr>
            <a:r>
              <a:rPr lang="en-US" altLang="en-US">
                <a:ea typeface="Cambria" panose="02040503050406030204" pitchFamily="18" charset="0"/>
                <a:cs typeface="Cambria" panose="02040503050406030204" pitchFamily="18" charset="0"/>
              </a:rPr>
              <a:t> </a:t>
            </a:r>
            <a:endParaRPr lang="en-US" altLang="en-US">
              <a:cs typeface="Calibri" panose="020F0502020204030204" pitchFamily="34" charset="0"/>
            </a:endParaRPr>
          </a:p>
          <a:p>
            <a:endParaRPr lang="en-US" altLang="en-US"/>
          </a:p>
        </p:txBody>
      </p:sp>
      <p:sp>
        <p:nvSpPr>
          <p:cNvPr id="19460" name="Slide Number Placeholder 3">
            <a:extLst>
              <a:ext uri="{FF2B5EF4-FFF2-40B4-BE49-F238E27FC236}">
                <a16:creationId xmlns:a16="http://schemas.microsoft.com/office/drawing/2014/main" id="{2154006E-001E-4858-B14F-5159785896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74B23-0E02-4954-A6A5-10C5CB11C65C}" type="slidenum">
              <a:rPr lang="en-US" altLang="en-US" smtClean="0"/>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33186BE-1F05-49B4-BB9E-AB9A3FA8B8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9FEB7F2-432E-43FA-8B62-B8A90DE50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cs typeface="Calibri" panose="020F0502020204030204" pitchFamily="34" charset="0"/>
              </a:rPr>
              <a:t>Historically, North America has reported larger total seizures of cannabis, driven mainly by seizures in the United States; however, </a:t>
            </a:r>
            <a:r>
              <a:rPr lang="en-US" altLang="en-US">
                <a:ea typeface="Cambria" panose="02040503050406030204" pitchFamily="18" charset="0"/>
                <a:cs typeface="Cambria" panose="02040503050406030204" pitchFamily="18" charset="0"/>
              </a:rPr>
              <a:t>between 2016 and 2019, cannabis seizures fell in North America, while remaining stable for the Caribbean and Central America. </a:t>
            </a:r>
            <a:r>
              <a:rPr lang="en-US" altLang="en-US" sz="1800">
                <a:ea typeface="Cambria" panose="02040503050406030204" pitchFamily="18" charset="0"/>
                <a:cs typeface="Calibri" panose="020F0502020204030204" pitchFamily="34" charset="0"/>
              </a:rPr>
              <a:t>In South America,, the trend is less clear, with seizures increasing from 694 MT in 2016 to over 1,600 MT in 2017, then dropping to 1,000 MT in 2019.  </a:t>
            </a:r>
            <a:endParaRPr lang="en-US" altLang="en-US" sz="1800">
              <a:ea typeface="Calibri" panose="020F0502020204030204" pitchFamily="34" charset="0"/>
              <a:cs typeface="Times New Roman" panose="02020603050405020304" pitchFamily="18" charset="0"/>
            </a:endParaRPr>
          </a:p>
          <a:p>
            <a:pPr>
              <a:spcBef>
                <a:spcPct val="0"/>
              </a:spcBef>
            </a:pPr>
            <a:endParaRPr lang="en-US" altLang="en-US">
              <a:ea typeface="Cambria" panose="02040503050406030204" pitchFamily="18" charset="0"/>
              <a:cs typeface="Calibri" panose="020F0502020204030204" pitchFamily="34" charset="0"/>
            </a:endParaRPr>
          </a:p>
          <a:p>
            <a:pPr>
              <a:spcBef>
                <a:spcPct val="0"/>
              </a:spcBef>
            </a:pPr>
            <a:endParaRPr lang="en-US" altLang="en-US">
              <a:ea typeface="Cambria" panose="02040503050406030204" pitchFamily="18" charset="0"/>
              <a:cs typeface="Calibri" panose="020F0502020204030204" pitchFamily="34" charset="0"/>
            </a:endParaRPr>
          </a:p>
          <a:p>
            <a:pPr>
              <a:spcBef>
                <a:spcPct val="0"/>
              </a:spcBef>
            </a:pPr>
            <a:r>
              <a:rPr lang="en-US" altLang="en-US">
                <a:ea typeface="Cambria" panose="02040503050406030204" pitchFamily="18" charset="0"/>
                <a:cs typeface="Calibri" panose="020F0502020204030204" pitchFamily="34" charset="0"/>
              </a:rPr>
              <a:t>Similarly, when measured by average weight, seizures of cannabis were larger than those of all other all illicit drugs in the Americas between 2016 and 2019.  Sub-regionally, the Caribbean reported the largest average cannabis seizure weight, of almost 10kg.  South America had the next largest average seizure weight at around 5kg.   </a:t>
            </a:r>
            <a:endParaRPr lang="en-US" altLang="en-US">
              <a:ea typeface="Calibri" panose="020F0502020204030204" pitchFamily="34" charset="0"/>
              <a:cs typeface="Times New Roman" panose="02020603050405020304" pitchFamily="18" charset="0"/>
            </a:endParaRPr>
          </a:p>
          <a:p>
            <a:pPr>
              <a:spcBef>
                <a:spcPct val="0"/>
              </a:spcBef>
            </a:pPr>
            <a:r>
              <a:rPr lang="en-US" altLang="en-US">
                <a:ea typeface="Cambria" panose="02040503050406030204" pitchFamily="18" charset="0"/>
                <a:cs typeface="Calibri" panose="020F0502020204030204" pitchFamily="34" charset="0"/>
              </a:rPr>
              <a:t> </a:t>
            </a:r>
          </a:p>
          <a:p>
            <a:pPr>
              <a:spcBef>
                <a:spcPct val="0"/>
              </a:spcBef>
            </a:pPr>
            <a:r>
              <a:rPr lang="en-US" altLang="en-US">
                <a:ea typeface="Cambria" panose="02040503050406030204" pitchFamily="18" charset="0"/>
                <a:cs typeface="Cambria" panose="02040503050406030204" pitchFamily="18" charset="0"/>
              </a:rPr>
              <a:t>Qualitative data regarding cannabis highlighted the importance cannabis production plays in the Caribbean, the rise of transnational cannabis trafficking in South America, </a:t>
            </a:r>
            <a:r>
              <a:rPr lang="en-US" altLang="en-US">
                <a:cs typeface="Calibri" panose="020F0502020204030204" pitchFamily="34" charset="0"/>
              </a:rPr>
              <a:t>innovations in cannabis trafficking in Central America, and a decrease in marijuana seizures in North America.</a:t>
            </a:r>
          </a:p>
          <a:p>
            <a:pPr>
              <a:spcBef>
                <a:spcPct val="0"/>
              </a:spcBef>
            </a:pPr>
            <a:endParaRPr lang="en-US" altLang="en-US">
              <a:cs typeface="Calibri" panose="020F0502020204030204" pitchFamily="34" charset="0"/>
            </a:endParaRPr>
          </a:p>
          <a:p>
            <a:pPr>
              <a:spcBef>
                <a:spcPct val="0"/>
              </a:spcBef>
            </a:pPr>
            <a:r>
              <a:rPr lang="en-US" altLang="en-US">
                <a:ea typeface="Cambria" panose="02040503050406030204" pitchFamily="18" charset="0"/>
                <a:cs typeface="Cambria" panose="02040503050406030204" pitchFamily="18" charset="0"/>
              </a:rPr>
              <a:t> </a:t>
            </a:r>
            <a:endParaRPr lang="en-US" altLang="en-US">
              <a:cs typeface="Calibri" panose="020F0502020204030204" pitchFamily="34" charset="0"/>
            </a:endParaRPr>
          </a:p>
          <a:p>
            <a:endParaRPr lang="en-US" altLang="en-US"/>
          </a:p>
        </p:txBody>
      </p:sp>
      <p:sp>
        <p:nvSpPr>
          <p:cNvPr id="21508" name="Slide Number Placeholder 3">
            <a:extLst>
              <a:ext uri="{FF2B5EF4-FFF2-40B4-BE49-F238E27FC236}">
                <a16:creationId xmlns:a16="http://schemas.microsoft.com/office/drawing/2014/main" id="{AEE3949D-6978-4567-8B45-9897BD436E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0749323-8DCC-45A1-AFB8-DD3137FC92D2}"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7D2EF8B-8D76-40DE-97A5-CBA6A85F1471}"/>
              </a:ext>
            </a:extLst>
          </p:cNvPr>
          <p:cNvSpPr>
            <a:spLocks noGrp="1"/>
          </p:cNvSpPr>
          <p:nvPr>
            <p:ph type="dt" sz="half" idx="10"/>
          </p:nvPr>
        </p:nvSpPr>
        <p:spPr/>
        <p:txBody>
          <a:bodyPr/>
          <a:lstStyle>
            <a:lvl1pPr>
              <a:defRPr/>
            </a:lvl1pPr>
          </a:lstStyle>
          <a:p>
            <a:pPr>
              <a:defRPr/>
            </a:pPr>
            <a:fld id="{0CC3F52A-5911-43E5-9C17-ED1C121D5B25}" type="datetimeFigureOut">
              <a:rPr lang="en-US" altLang="en-US"/>
              <a:pPr>
                <a:defRPr/>
              </a:pPr>
              <a:t>11/17/2021</a:t>
            </a:fld>
            <a:endParaRPr lang="en-US" altLang="en-US"/>
          </a:p>
        </p:txBody>
      </p:sp>
      <p:sp>
        <p:nvSpPr>
          <p:cNvPr id="5" name="Footer Placeholder 4">
            <a:extLst>
              <a:ext uri="{FF2B5EF4-FFF2-40B4-BE49-F238E27FC236}">
                <a16:creationId xmlns:a16="http://schemas.microsoft.com/office/drawing/2014/main" id="{E29862A4-6378-4116-8803-03BC5D9F1AB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3A1084B-2AC6-47C6-9AD7-8A80FF80877F}"/>
              </a:ext>
            </a:extLst>
          </p:cNvPr>
          <p:cNvSpPr>
            <a:spLocks noGrp="1"/>
          </p:cNvSpPr>
          <p:nvPr>
            <p:ph type="sldNum" sz="quarter" idx="12"/>
          </p:nvPr>
        </p:nvSpPr>
        <p:spPr/>
        <p:txBody>
          <a:bodyPr/>
          <a:lstStyle>
            <a:lvl1pPr>
              <a:defRPr/>
            </a:lvl1pPr>
          </a:lstStyle>
          <a:p>
            <a:pPr>
              <a:defRPr/>
            </a:pPr>
            <a:fld id="{FFD1A3BA-CA9B-4FC9-8AB7-308A514723D8}" type="slidenum">
              <a:rPr lang="en-US" altLang="en-US"/>
              <a:pPr>
                <a:defRPr/>
              </a:pPr>
              <a:t>‹#›</a:t>
            </a:fld>
            <a:endParaRPr lang="en-US" altLang="en-US"/>
          </a:p>
        </p:txBody>
      </p:sp>
    </p:spTree>
    <p:extLst>
      <p:ext uri="{BB962C8B-B14F-4D97-AF65-F5344CB8AC3E}">
        <p14:creationId xmlns:p14="http://schemas.microsoft.com/office/powerpoint/2010/main" val="227930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5F7B1-4D17-4327-9C72-B11C6287B250}"/>
              </a:ext>
            </a:extLst>
          </p:cNvPr>
          <p:cNvSpPr>
            <a:spLocks noGrp="1"/>
          </p:cNvSpPr>
          <p:nvPr>
            <p:ph type="dt" sz="half" idx="10"/>
          </p:nvPr>
        </p:nvSpPr>
        <p:spPr/>
        <p:txBody>
          <a:bodyPr/>
          <a:lstStyle>
            <a:lvl1pPr>
              <a:defRPr/>
            </a:lvl1pPr>
          </a:lstStyle>
          <a:p>
            <a:pPr>
              <a:defRPr/>
            </a:pPr>
            <a:fld id="{D83DFFA5-1259-4B3E-90B1-2EACBC652409}" type="datetimeFigureOut">
              <a:rPr lang="en-US" altLang="en-US"/>
              <a:pPr>
                <a:defRPr/>
              </a:pPr>
              <a:t>11/17/2021</a:t>
            </a:fld>
            <a:endParaRPr lang="en-US" altLang="en-US"/>
          </a:p>
        </p:txBody>
      </p:sp>
      <p:sp>
        <p:nvSpPr>
          <p:cNvPr id="5" name="Footer Placeholder 4">
            <a:extLst>
              <a:ext uri="{FF2B5EF4-FFF2-40B4-BE49-F238E27FC236}">
                <a16:creationId xmlns:a16="http://schemas.microsoft.com/office/drawing/2014/main" id="{C8FDA559-3FD7-4609-98B8-CDDCB558F6D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7AD6E07-E027-44B8-A4D7-F4290B7D44E2}"/>
              </a:ext>
            </a:extLst>
          </p:cNvPr>
          <p:cNvSpPr>
            <a:spLocks noGrp="1"/>
          </p:cNvSpPr>
          <p:nvPr>
            <p:ph type="sldNum" sz="quarter" idx="12"/>
          </p:nvPr>
        </p:nvSpPr>
        <p:spPr/>
        <p:txBody>
          <a:bodyPr/>
          <a:lstStyle>
            <a:lvl1pPr>
              <a:defRPr/>
            </a:lvl1pPr>
          </a:lstStyle>
          <a:p>
            <a:pPr>
              <a:defRPr/>
            </a:pPr>
            <a:fld id="{2E9D9B93-1028-433A-823A-500462937F2D}" type="slidenum">
              <a:rPr lang="en-US" altLang="en-US"/>
              <a:pPr>
                <a:defRPr/>
              </a:pPr>
              <a:t>‹#›</a:t>
            </a:fld>
            <a:endParaRPr lang="en-US" altLang="en-US"/>
          </a:p>
        </p:txBody>
      </p:sp>
    </p:spTree>
    <p:extLst>
      <p:ext uri="{BB962C8B-B14F-4D97-AF65-F5344CB8AC3E}">
        <p14:creationId xmlns:p14="http://schemas.microsoft.com/office/powerpoint/2010/main" val="24567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AF484-C281-4ADE-A1E6-9C4AB222B6C9}"/>
              </a:ext>
            </a:extLst>
          </p:cNvPr>
          <p:cNvSpPr>
            <a:spLocks noGrp="1"/>
          </p:cNvSpPr>
          <p:nvPr>
            <p:ph type="dt" sz="half" idx="10"/>
          </p:nvPr>
        </p:nvSpPr>
        <p:spPr/>
        <p:txBody>
          <a:bodyPr/>
          <a:lstStyle>
            <a:lvl1pPr>
              <a:defRPr/>
            </a:lvl1pPr>
          </a:lstStyle>
          <a:p>
            <a:pPr>
              <a:defRPr/>
            </a:pPr>
            <a:fld id="{B616FB16-21D3-4250-8F62-3E0AD116C083}" type="datetimeFigureOut">
              <a:rPr lang="en-US" altLang="en-US"/>
              <a:pPr>
                <a:defRPr/>
              </a:pPr>
              <a:t>11/17/2021</a:t>
            </a:fld>
            <a:endParaRPr lang="en-US" altLang="en-US"/>
          </a:p>
        </p:txBody>
      </p:sp>
      <p:sp>
        <p:nvSpPr>
          <p:cNvPr id="5" name="Footer Placeholder 4">
            <a:extLst>
              <a:ext uri="{FF2B5EF4-FFF2-40B4-BE49-F238E27FC236}">
                <a16:creationId xmlns:a16="http://schemas.microsoft.com/office/drawing/2014/main" id="{B2CCEF61-483D-4E70-9636-BAE19C2578E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FD248E2-CA45-4AB9-BD0E-95BDCB5D4B70}"/>
              </a:ext>
            </a:extLst>
          </p:cNvPr>
          <p:cNvSpPr>
            <a:spLocks noGrp="1"/>
          </p:cNvSpPr>
          <p:nvPr>
            <p:ph type="sldNum" sz="quarter" idx="12"/>
          </p:nvPr>
        </p:nvSpPr>
        <p:spPr/>
        <p:txBody>
          <a:bodyPr/>
          <a:lstStyle>
            <a:lvl1pPr>
              <a:defRPr/>
            </a:lvl1pPr>
          </a:lstStyle>
          <a:p>
            <a:pPr>
              <a:defRPr/>
            </a:pPr>
            <a:fld id="{E34180AB-8D55-43B6-9444-461F8B95E264}" type="slidenum">
              <a:rPr lang="en-US" altLang="en-US"/>
              <a:pPr>
                <a:defRPr/>
              </a:pPr>
              <a:t>‹#›</a:t>
            </a:fld>
            <a:endParaRPr lang="en-US" altLang="en-US"/>
          </a:p>
        </p:txBody>
      </p:sp>
    </p:spTree>
    <p:extLst>
      <p:ext uri="{BB962C8B-B14F-4D97-AF65-F5344CB8AC3E}">
        <p14:creationId xmlns:p14="http://schemas.microsoft.com/office/powerpoint/2010/main" val="310382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39796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3913164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417443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51127D-E6F6-0C4B-8958-707871DEC16D}"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193878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51127D-E6F6-0C4B-8958-707871DEC16D}"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20541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51127D-E6F6-0C4B-8958-707871DEC16D}"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63718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1127D-E6F6-0C4B-8958-707871DEC16D}"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3478025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1127D-E6F6-0C4B-8958-707871DEC16D}"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266517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83735-ACD0-432F-A4F8-72BE713C14C4}"/>
              </a:ext>
            </a:extLst>
          </p:cNvPr>
          <p:cNvSpPr>
            <a:spLocks noGrp="1"/>
          </p:cNvSpPr>
          <p:nvPr>
            <p:ph type="dt" sz="half" idx="10"/>
          </p:nvPr>
        </p:nvSpPr>
        <p:spPr/>
        <p:txBody>
          <a:bodyPr/>
          <a:lstStyle>
            <a:lvl1pPr>
              <a:defRPr/>
            </a:lvl1pPr>
          </a:lstStyle>
          <a:p>
            <a:pPr>
              <a:defRPr/>
            </a:pPr>
            <a:fld id="{EAE911F2-9F9D-43AD-9618-C3247CB033F0}" type="datetimeFigureOut">
              <a:rPr lang="en-US" altLang="en-US"/>
              <a:pPr>
                <a:defRPr/>
              </a:pPr>
              <a:t>11/17/2021</a:t>
            </a:fld>
            <a:endParaRPr lang="en-US" altLang="en-US"/>
          </a:p>
        </p:txBody>
      </p:sp>
      <p:sp>
        <p:nvSpPr>
          <p:cNvPr id="5" name="Footer Placeholder 4">
            <a:extLst>
              <a:ext uri="{FF2B5EF4-FFF2-40B4-BE49-F238E27FC236}">
                <a16:creationId xmlns:a16="http://schemas.microsoft.com/office/drawing/2014/main" id="{6B305F1A-971F-4FA9-B2E6-BC2C7C4C1CE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42890DC-4924-4A0B-86D5-2812F4508398}"/>
              </a:ext>
            </a:extLst>
          </p:cNvPr>
          <p:cNvSpPr>
            <a:spLocks noGrp="1"/>
          </p:cNvSpPr>
          <p:nvPr>
            <p:ph type="sldNum" sz="quarter" idx="12"/>
          </p:nvPr>
        </p:nvSpPr>
        <p:spPr/>
        <p:txBody>
          <a:bodyPr/>
          <a:lstStyle>
            <a:lvl1pPr>
              <a:defRPr/>
            </a:lvl1pPr>
          </a:lstStyle>
          <a:p>
            <a:pPr>
              <a:defRPr/>
            </a:pPr>
            <a:fld id="{D89F4585-4CA3-4335-AA04-10B4320BF83D}" type="slidenum">
              <a:rPr lang="en-US" altLang="en-US"/>
              <a:pPr>
                <a:defRPr/>
              </a:pPr>
              <a:t>‹#›</a:t>
            </a:fld>
            <a:endParaRPr lang="en-US" altLang="en-US"/>
          </a:p>
        </p:txBody>
      </p:sp>
    </p:spTree>
    <p:extLst>
      <p:ext uri="{BB962C8B-B14F-4D97-AF65-F5344CB8AC3E}">
        <p14:creationId xmlns:p14="http://schemas.microsoft.com/office/powerpoint/2010/main" val="2497636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1127D-E6F6-0C4B-8958-707871DEC16D}"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71712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1539889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304410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5F9793-9D96-41E4-9ED1-3379C4A12E81}"/>
              </a:ext>
            </a:extLst>
          </p:cNvPr>
          <p:cNvSpPr>
            <a:spLocks noGrp="1"/>
          </p:cNvSpPr>
          <p:nvPr>
            <p:ph type="dt" sz="half" idx="10"/>
          </p:nvPr>
        </p:nvSpPr>
        <p:spPr/>
        <p:txBody>
          <a:bodyPr/>
          <a:lstStyle>
            <a:lvl1pPr>
              <a:defRPr/>
            </a:lvl1pPr>
          </a:lstStyle>
          <a:p>
            <a:pPr>
              <a:defRPr/>
            </a:pPr>
            <a:fld id="{DC067A8C-7CEF-4A6B-AFE9-C9F877C12D3F}" type="datetimeFigureOut">
              <a:rPr lang="en-US" altLang="en-US"/>
              <a:pPr>
                <a:defRPr/>
              </a:pPr>
              <a:t>11/17/2021</a:t>
            </a:fld>
            <a:endParaRPr lang="en-US" altLang="en-US"/>
          </a:p>
        </p:txBody>
      </p:sp>
      <p:sp>
        <p:nvSpPr>
          <p:cNvPr id="5" name="Footer Placeholder 4">
            <a:extLst>
              <a:ext uri="{FF2B5EF4-FFF2-40B4-BE49-F238E27FC236}">
                <a16:creationId xmlns:a16="http://schemas.microsoft.com/office/drawing/2014/main" id="{2C1EE3F5-ED74-40D0-8DB0-E8E01631E97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3861078-0DE4-4344-A386-1CDD700F268A}"/>
              </a:ext>
            </a:extLst>
          </p:cNvPr>
          <p:cNvSpPr>
            <a:spLocks noGrp="1"/>
          </p:cNvSpPr>
          <p:nvPr>
            <p:ph type="sldNum" sz="quarter" idx="12"/>
          </p:nvPr>
        </p:nvSpPr>
        <p:spPr/>
        <p:txBody>
          <a:bodyPr/>
          <a:lstStyle>
            <a:lvl1pPr>
              <a:defRPr/>
            </a:lvl1pPr>
          </a:lstStyle>
          <a:p>
            <a:pPr>
              <a:defRPr/>
            </a:pPr>
            <a:fld id="{3ED88D3C-506C-41B8-8D07-CB8D674259BB}" type="slidenum">
              <a:rPr lang="en-US" altLang="en-US"/>
              <a:pPr>
                <a:defRPr/>
              </a:pPr>
              <a:t>‹#›</a:t>
            </a:fld>
            <a:endParaRPr lang="en-US" altLang="en-US"/>
          </a:p>
        </p:txBody>
      </p:sp>
    </p:spTree>
    <p:extLst>
      <p:ext uri="{BB962C8B-B14F-4D97-AF65-F5344CB8AC3E}">
        <p14:creationId xmlns:p14="http://schemas.microsoft.com/office/powerpoint/2010/main" val="14703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13E512E-E7B7-47F4-B816-181CACDDFDD1}"/>
              </a:ext>
            </a:extLst>
          </p:cNvPr>
          <p:cNvSpPr>
            <a:spLocks noGrp="1"/>
          </p:cNvSpPr>
          <p:nvPr>
            <p:ph type="dt" sz="half" idx="10"/>
          </p:nvPr>
        </p:nvSpPr>
        <p:spPr/>
        <p:txBody>
          <a:bodyPr/>
          <a:lstStyle>
            <a:lvl1pPr>
              <a:defRPr/>
            </a:lvl1pPr>
          </a:lstStyle>
          <a:p>
            <a:pPr>
              <a:defRPr/>
            </a:pPr>
            <a:fld id="{D814B96D-9366-4E3C-808D-2184869C56BF}" type="datetimeFigureOut">
              <a:rPr lang="en-US" altLang="en-US"/>
              <a:pPr>
                <a:defRPr/>
              </a:pPr>
              <a:t>11/17/2021</a:t>
            </a:fld>
            <a:endParaRPr lang="en-US" altLang="en-US"/>
          </a:p>
        </p:txBody>
      </p:sp>
      <p:sp>
        <p:nvSpPr>
          <p:cNvPr id="6" name="Footer Placeholder 4">
            <a:extLst>
              <a:ext uri="{FF2B5EF4-FFF2-40B4-BE49-F238E27FC236}">
                <a16:creationId xmlns:a16="http://schemas.microsoft.com/office/drawing/2014/main" id="{DE21B194-C506-4420-9486-56C833C3AB5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49E7EEB-7F7B-423A-A83C-701D5BA151A5}"/>
              </a:ext>
            </a:extLst>
          </p:cNvPr>
          <p:cNvSpPr>
            <a:spLocks noGrp="1"/>
          </p:cNvSpPr>
          <p:nvPr>
            <p:ph type="sldNum" sz="quarter" idx="12"/>
          </p:nvPr>
        </p:nvSpPr>
        <p:spPr/>
        <p:txBody>
          <a:bodyPr/>
          <a:lstStyle>
            <a:lvl1pPr>
              <a:defRPr/>
            </a:lvl1pPr>
          </a:lstStyle>
          <a:p>
            <a:pPr>
              <a:defRPr/>
            </a:pPr>
            <a:fld id="{8D02F598-BFEB-4E84-B7FA-BA3C8585B601}" type="slidenum">
              <a:rPr lang="en-US" altLang="en-US"/>
              <a:pPr>
                <a:defRPr/>
              </a:pPr>
              <a:t>‹#›</a:t>
            </a:fld>
            <a:endParaRPr lang="en-US" altLang="en-US"/>
          </a:p>
        </p:txBody>
      </p:sp>
    </p:spTree>
    <p:extLst>
      <p:ext uri="{BB962C8B-B14F-4D97-AF65-F5344CB8AC3E}">
        <p14:creationId xmlns:p14="http://schemas.microsoft.com/office/powerpoint/2010/main" val="351367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5602AA-122E-4FFA-BA11-C006325DC8F8}"/>
              </a:ext>
            </a:extLst>
          </p:cNvPr>
          <p:cNvSpPr>
            <a:spLocks noGrp="1"/>
          </p:cNvSpPr>
          <p:nvPr>
            <p:ph type="dt" sz="half" idx="10"/>
          </p:nvPr>
        </p:nvSpPr>
        <p:spPr/>
        <p:txBody>
          <a:bodyPr/>
          <a:lstStyle>
            <a:lvl1pPr>
              <a:defRPr/>
            </a:lvl1pPr>
          </a:lstStyle>
          <a:p>
            <a:pPr>
              <a:defRPr/>
            </a:pPr>
            <a:fld id="{407F2E3E-0B82-4B84-B56F-316D03622DEB}" type="datetimeFigureOut">
              <a:rPr lang="en-US" altLang="en-US"/>
              <a:pPr>
                <a:defRPr/>
              </a:pPr>
              <a:t>11/17/2021</a:t>
            </a:fld>
            <a:endParaRPr lang="en-US" altLang="en-US"/>
          </a:p>
        </p:txBody>
      </p:sp>
      <p:sp>
        <p:nvSpPr>
          <p:cNvPr id="8" name="Footer Placeholder 4">
            <a:extLst>
              <a:ext uri="{FF2B5EF4-FFF2-40B4-BE49-F238E27FC236}">
                <a16:creationId xmlns:a16="http://schemas.microsoft.com/office/drawing/2014/main" id="{04C61945-232F-44D6-9888-E71DE6AB29B2}"/>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347C07A-DD0E-401A-B22B-15AEDA3B3951}"/>
              </a:ext>
            </a:extLst>
          </p:cNvPr>
          <p:cNvSpPr>
            <a:spLocks noGrp="1"/>
          </p:cNvSpPr>
          <p:nvPr>
            <p:ph type="sldNum" sz="quarter" idx="12"/>
          </p:nvPr>
        </p:nvSpPr>
        <p:spPr/>
        <p:txBody>
          <a:bodyPr/>
          <a:lstStyle>
            <a:lvl1pPr>
              <a:defRPr/>
            </a:lvl1pPr>
          </a:lstStyle>
          <a:p>
            <a:pPr>
              <a:defRPr/>
            </a:pPr>
            <a:fld id="{5B5EE10E-099A-4E65-9BC7-C8C935D1D9FE}" type="slidenum">
              <a:rPr lang="en-US" altLang="en-US"/>
              <a:pPr>
                <a:defRPr/>
              </a:pPr>
              <a:t>‹#›</a:t>
            </a:fld>
            <a:endParaRPr lang="en-US" altLang="en-US"/>
          </a:p>
        </p:txBody>
      </p:sp>
    </p:spTree>
    <p:extLst>
      <p:ext uri="{BB962C8B-B14F-4D97-AF65-F5344CB8AC3E}">
        <p14:creationId xmlns:p14="http://schemas.microsoft.com/office/powerpoint/2010/main" val="136159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EF30343-5590-423A-9BE0-981C9035F720}"/>
              </a:ext>
            </a:extLst>
          </p:cNvPr>
          <p:cNvSpPr>
            <a:spLocks noGrp="1"/>
          </p:cNvSpPr>
          <p:nvPr>
            <p:ph type="dt" sz="half" idx="10"/>
          </p:nvPr>
        </p:nvSpPr>
        <p:spPr/>
        <p:txBody>
          <a:bodyPr/>
          <a:lstStyle>
            <a:lvl1pPr>
              <a:defRPr/>
            </a:lvl1pPr>
          </a:lstStyle>
          <a:p>
            <a:pPr>
              <a:defRPr/>
            </a:pPr>
            <a:fld id="{028F81ED-3958-4D29-B38A-8B06ABF39E5B}" type="datetimeFigureOut">
              <a:rPr lang="en-US" altLang="en-US"/>
              <a:pPr>
                <a:defRPr/>
              </a:pPr>
              <a:t>11/17/2021</a:t>
            </a:fld>
            <a:endParaRPr lang="en-US" altLang="en-US"/>
          </a:p>
        </p:txBody>
      </p:sp>
      <p:sp>
        <p:nvSpPr>
          <p:cNvPr id="4" name="Footer Placeholder 4">
            <a:extLst>
              <a:ext uri="{FF2B5EF4-FFF2-40B4-BE49-F238E27FC236}">
                <a16:creationId xmlns:a16="http://schemas.microsoft.com/office/drawing/2014/main" id="{B116EDDD-AB90-4D9B-92DE-C6A20D0C47F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E9373A59-0399-4C59-ABB1-4250C5B53D9D}"/>
              </a:ext>
            </a:extLst>
          </p:cNvPr>
          <p:cNvSpPr>
            <a:spLocks noGrp="1"/>
          </p:cNvSpPr>
          <p:nvPr>
            <p:ph type="sldNum" sz="quarter" idx="12"/>
          </p:nvPr>
        </p:nvSpPr>
        <p:spPr/>
        <p:txBody>
          <a:bodyPr/>
          <a:lstStyle>
            <a:lvl1pPr>
              <a:defRPr/>
            </a:lvl1pPr>
          </a:lstStyle>
          <a:p>
            <a:pPr>
              <a:defRPr/>
            </a:pPr>
            <a:fld id="{3EF77F3A-6873-45C0-B24E-EA670E6544C0}" type="slidenum">
              <a:rPr lang="en-US" altLang="en-US"/>
              <a:pPr>
                <a:defRPr/>
              </a:pPr>
              <a:t>‹#›</a:t>
            </a:fld>
            <a:endParaRPr lang="en-US" altLang="en-US"/>
          </a:p>
        </p:txBody>
      </p:sp>
    </p:spTree>
    <p:extLst>
      <p:ext uri="{BB962C8B-B14F-4D97-AF65-F5344CB8AC3E}">
        <p14:creationId xmlns:p14="http://schemas.microsoft.com/office/powerpoint/2010/main" val="351579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F3B3D0-3028-4B0B-BAD5-7B16AA8E1335}"/>
              </a:ext>
            </a:extLst>
          </p:cNvPr>
          <p:cNvSpPr>
            <a:spLocks noGrp="1"/>
          </p:cNvSpPr>
          <p:nvPr>
            <p:ph type="dt" sz="half" idx="10"/>
          </p:nvPr>
        </p:nvSpPr>
        <p:spPr/>
        <p:txBody>
          <a:bodyPr/>
          <a:lstStyle>
            <a:lvl1pPr>
              <a:defRPr/>
            </a:lvl1pPr>
          </a:lstStyle>
          <a:p>
            <a:pPr>
              <a:defRPr/>
            </a:pPr>
            <a:fld id="{A5E7680E-0A11-4476-B61E-55D9F60326FC}" type="datetimeFigureOut">
              <a:rPr lang="en-US" altLang="en-US"/>
              <a:pPr>
                <a:defRPr/>
              </a:pPr>
              <a:t>11/17/2021</a:t>
            </a:fld>
            <a:endParaRPr lang="en-US" altLang="en-US"/>
          </a:p>
        </p:txBody>
      </p:sp>
      <p:sp>
        <p:nvSpPr>
          <p:cNvPr id="3" name="Footer Placeholder 4">
            <a:extLst>
              <a:ext uri="{FF2B5EF4-FFF2-40B4-BE49-F238E27FC236}">
                <a16:creationId xmlns:a16="http://schemas.microsoft.com/office/drawing/2014/main" id="{1DC6432E-8EB8-414F-AE1C-E620BE349DB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F14CC09-1E31-4BA9-AEEF-246833D7D752}"/>
              </a:ext>
            </a:extLst>
          </p:cNvPr>
          <p:cNvSpPr>
            <a:spLocks noGrp="1"/>
          </p:cNvSpPr>
          <p:nvPr>
            <p:ph type="sldNum" sz="quarter" idx="12"/>
          </p:nvPr>
        </p:nvSpPr>
        <p:spPr/>
        <p:txBody>
          <a:bodyPr/>
          <a:lstStyle>
            <a:lvl1pPr>
              <a:defRPr/>
            </a:lvl1pPr>
          </a:lstStyle>
          <a:p>
            <a:pPr>
              <a:defRPr/>
            </a:pPr>
            <a:fld id="{057DD9B1-F0E3-4BE5-AFA1-8508B44D0BA5}" type="slidenum">
              <a:rPr lang="en-US" altLang="en-US"/>
              <a:pPr>
                <a:defRPr/>
              </a:pPr>
              <a:t>‹#›</a:t>
            </a:fld>
            <a:endParaRPr lang="en-US" altLang="en-US"/>
          </a:p>
        </p:txBody>
      </p:sp>
    </p:spTree>
    <p:extLst>
      <p:ext uri="{BB962C8B-B14F-4D97-AF65-F5344CB8AC3E}">
        <p14:creationId xmlns:p14="http://schemas.microsoft.com/office/powerpoint/2010/main" val="307917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EDAE9D-5CA2-4357-AC3A-A0AD4C3F54EA}"/>
              </a:ext>
            </a:extLst>
          </p:cNvPr>
          <p:cNvSpPr>
            <a:spLocks noGrp="1"/>
          </p:cNvSpPr>
          <p:nvPr>
            <p:ph type="dt" sz="half" idx="10"/>
          </p:nvPr>
        </p:nvSpPr>
        <p:spPr/>
        <p:txBody>
          <a:bodyPr/>
          <a:lstStyle>
            <a:lvl1pPr>
              <a:defRPr/>
            </a:lvl1pPr>
          </a:lstStyle>
          <a:p>
            <a:pPr>
              <a:defRPr/>
            </a:pPr>
            <a:fld id="{592F7BDF-E99E-46BC-BF3B-196C5554D56F}" type="datetimeFigureOut">
              <a:rPr lang="en-US" altLang="en-US"/>
              <a:pPr>
                <a:defRPr/>
              </a:pPr>
              <a:t>11/17/2021</a:t>
            </a:fld>
            <a:endParaRPr lang="en-US" altLang="en-US"/>
          </a:p>
        </p:txBody>
      </p:sp>
      <p:sp>
        <p:nvSpPr>
          <p:cNvPr id="6" name="Footer Placeholder 4">
            <a:extLst>
              <a:ext uri="{FF2B5EF4-FFF2-40B4-BE49-F238E27FC236}">
                <a16:creationId xmlns:a16="http://schemas.microsoft.com/office/drawing/2014/main" id="{9C783A36-0C41-4830-A28E-1DA30C8F13A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C2E0A1D-AC63-4AAA-B9B5-C88D94335446}"/>
              </a:ext>
            </a:extLst>
          </p:cNvPr>
          <p:cNvSpPr>
            <a:spLocks noGrp="1"/>
          </p:cNvSpPr>
          <p:nvPr>
            <p:ph type="sldNum" sz="quarter" idx="12"/>
          </p:nvPr>
        </p:nvSpPr>
        <p:spPr/>
        <p:txBody>
          <a:bodyPr/>
          <a:lstStyle>
            <a:lvl1pPr>
              <a:defRPr/>
            </a:lvl1pPr>
          </a:lstStyle>
          <a:p>
            <a:pPr>
              <a:defRPr/>
            </a:pPr>
            <a:fld id="{1D3E6349-D48B-4298-82B9-B9555829333E}" type="slidenum">
              <a:rPr lang="en-US" altLang="en-US"/>
              <a:pPr>
                <a:defRPr/>
              </a:pPr>
              <a:t>‹#›</a:t>
            </a:fld>
            <a:endParaRPr lang="en-US" altLang="en-US"/>
          </a:p>
        </p:txBody>
      </p:sp>
    </p:spTree>
    <p:extLst>
      <p:ext uri="{BB962C8B-B14F-4D97-AF65-F5344CB8AC3E}">
        <p14:creationId xmlns:p14="http://schemas.microsoft.com/office/powerpoint/2010/main" val="186747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733338-E000-4507-A939-7C45D2FCF189}"/>
              </a:ext>
            </a:extLst>
          </p:cNvPr>
          <p:cNvSpPr>
            <a:spLocks noGrp="1"/>
          </p:cNvSpPr>
          <p:nvPr>
            <p:ph type="dt" sz="half" idx="10"/>
          </p:nvPr>
        </p:nvSpPr>
        <p:spPr/>
        <p:txBody>
          <a:bodyPr/>
          <a:lstStyle>
            <a:lvl1pPr>
              <a:defRPr/>
            </a:lvl1pPr>
          </a:lstStyle>
          <a:p>
            <a:pPr>
              <a:defRPr/>
            </a:pPr>
            <a:fld id="{AFF9180B-FC97-40EE-A21B-247B8343EDF4}" type="datetimeFigureOut">
              <a:rPr lang="en-US" altLang="en-US"/>
              <a:pPr>
                <a:defRPr/>
              </a:pPr>
              <a:t>11/17/2021</a:t>
            </a:fld>
            <a:endParaRPr lang="en-US" altLang="en-US"/>
          </a:p>
        </p:txBody>
      </p:sp>
      <p:sp>
        <p:nvSpPr>
          <p:cNvPr id="6" name="Footer Placeholder 4">
            <a:extLst>
              <a:ext uri="{FF2B5EF4-FFF2-40B4-BE49-F238E27FC236}">
                <a16:creationId xmlns:a16="http://schemas.microsoft.com/office/drawing/2014/main" id="{83670014-DF1F-44D3-B902-D166C4BA67C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F1BC6B9-EFB5-4D39-9386-547D27E4A298}"/>
              </a:ext>
            </a:extLst>
          </p:cNvPr>
          <p:cNvSpPr>
            <a:spLocks noGrp="1"/>
          </p:cNvSpPr>
          <p:nvPr>
            <p:ph type="sldNum" sz="quarter" idx="12"/>
          </p:nvPr>
        </p:nvSpPr>
        <p:spPr/>
        <p:txBody>
          <a:bodyPr/>
          <a:lstStyle>
            <a:lvl1pPr>
              <a:defRPr/>
            </a:lvl1pPr>
          </a:lstStyle>
          <a:p>
            <a:pPr>
              <a:defRPr/>
            </a:pPr>
            <a:fld id="{180586E9-7BD9-462F-9B34-2E9644EC83D0}" type="slidenum">
              <a:rPr lang="en-US" altLang="en-US"/>
              <a:pPr>
                <a:defRPr/>
              </a:pPr>
              <a:t>‹#›</a:t>
            </a:fld>
            <a:endParaRPr lang="en-US" altLang="en-US"/>
          </a:p>
        </p:txBody>
      </p:sp>
    </p:spTree>
    <p:extLst>
      <p:ext uri="{BB962C8B-B14F-4D97-AF65-F5344CB8AC3E}">
        <p14:creationId xmlns:p14="http://schemas.microsoft.com/office/powerpoint/2010/main" val="358972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19FC675-F153-4BA7-8D66-6113CDCE42C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E39576-AED8-4C14-BEE9-D11957F033E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C0C1C03-B61D-40AC-9B25-A437CFF7E22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charset="0"/>
              </a:defRPr>
            </a:lvl1pPr>
          </a:lstStyle>
          <a:p>
            <a:pPr>
              <a:defRPr/>
            </a:pPr>
            <a:fld id="{4489FD67-4D59-4A28-AA48-6722DFD95C6B}" type="datetimeFigureOut">
              <a:rPr lang="en-US" altLang="en-US"/>
              <a:pPr>
                <a:defRPr/>
              </a:pPr>
              <a:t>11/17/2021</a:t>
            </a:fld>
            <a:endParaRPr lang="en-US" altLang="en-US"/>
          </a:p>
        </p:txBody>
      </p:sp>
      <p:sp>
        <p:nvSpPr>
          <p:cNvPr id="5" name="Footer Placeholder 4">
            <a:extLst>
              <a:ext uri="{FF2B5EF4-FFF2-40B4-BE49-F238E27FC236}">
                <a16:creationId xmlns:a16="http://schemas.microsoft.com/office/drawing/2014/main" id="{1E9C9F9E-3256-4691-8C17-B2906D70C1D9}"/>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6903D685-CBB2-42C2-AD07-2B3CD3A421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7B087F3-5A22-4700-AFBD-7D62367986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1127D-E6F6-0C4B-8958-707871DEC16D}" type="datetimeFigureOut">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39DC6-9944-5241-9F78-A1ECD1AA83DB}" type="slidenum">
              <a:rPr lang="en-US" smtClean="0"/>
              <a:t>‹#›</a:t>
            </a:fld>
            <a:endParaRPr lang="en-US"/>
          </a:p>
        </p:txBody>
      </p:sp>
    </p:spTree>
    <p:extLst>
      <p:ext uri="{BB962C8B-B14F-4D97-AF65-F5344CB8AC3E}">
        <p14:creationId xmlns:p14="http://schemas.microsoft.com/office/powerpoint/2010/main" val="274298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003590F-589F-4462-BF35-E37AB1790424}"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
        <p:nvSpPr>
          <p:cNvPr id="3" name="Background"/>
          <p:cNvSpPr>
            <a:spLocks noChangeAspect="1"/>
          </p:cNvSpPr>
          <p:nvPr/>
        </p:nvSpPr>
        <p:spPr>
          <a:xfrm>
            <a:off x="0" y="0"/>
            <a:ext cx="9144000" cy="6858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25" y="153924"/>
            <a:ext cx="3565525" cy="783878"/>
          </a:xfrm>
          <a:prstGeom prst="rect">
            <a:avLst/>
          </a:prstGeom>
        </p:spPr>
      </p:pic>
      <p:sp>
        <p:nvSpPr>
          <p:cNvPr id="5" name="TextBox 4"/>
          <p:cNvSpPr txBox="1"/>
          <p:nvPr/>
        </p:nvSpPr>
        <p:spPr>
          <a:xfrm>
            <a:off x="5058156" y="153924"/>
            <a:ext cx="3931920" cy="457200"/>
          </a:xfrm>
          <a:prstGeom prst="rect">
            <a:avLst/>
          </a:prstGeom>
          <a:noFill/>
        </p:spPr>
        <p:txBody>
          <a:bodyPr vert="horz" wrap="none" rtlCol="0">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Calibri" panose="020F0502020204030204" pitchFamily="34" charset="0"/>
                <a:ea typeface="+mn-ea"/>
                <a:cs typeface="Arial" panose="020B0604020202020204" pitchFamily="34" charset="0"/>
              </a:rPr>
              <a:t>INTER-AMERICAN DRUG ABUSE</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Calibri" panose="020F0502020204030204" pitchFamily="34" charset="0"/>
                <a:ea typeface="+mn-ea"/>
                <a:cs typeface="Arial" panose="020B0604020202020204" pitchFamily="34" charset="0"/>
              </a:rPr>
              <a:t>CONTROL COMMISSION</a:t>
            </a:r>
          </a:p>
        </p:txBody>
      </p:sp>
      <p:sp>
        <p:nvSpPr>
          <p:cNvPr id="6" name="TextBox 5"/>
          <p:cNvSpPr txBox="1"/>
          <p:nvPr/>
        </p:nvSpPr>
        <p:spPr>
          <a:xfrm>
            <a:off x="5424551" y="611124"/>
            <a:ext cx="3565525" cy="457200"/>
          </a:xfrm>
          <a:prstGeom prst="rect">
            <a:avLst/>
          </a:prstGeom>
          <a:noFill/>
        </p:spPr>
        <p:txBody>
          <a:bodyPr vert="horz" wrap="none" rtlCol="0">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6600"/>
                </a:solidFill>
                <a:effectLst/>
                <a:uLnTx/>
                <a:uFillTx/>
                <a:latin typeface="Calibri" panose="020F0502020204030204" pitchFamily="34" charset="0"/>
                <a:ea typeface="+mn-ea"/>
                <a:cs typeface="Arial" panose="020B0604020202020204" pitchFamily="34" charset="0"/>
              </a:rPr>
              <a:t>C I C A D</a:t>
            </a:r>
          </a:p>
        </p:txBody>
      </p:sp>
      <p:sp>
        <p:nvSpPr>
          <p:cNvPr id="7" name="TextBox 6"/>
          <p:cNvSpPr txBox="1"/>
          <p:nvPr/>
        </p:nvSpPr>
        <p:spPr>
          <a:xfrm>
            <a:off x="5424551" y="1016000"/>
            <a:ext cx="3565525" cy="254000"/>
          </a:xfrm>
          <a:prstGeom prst="rect">
            <a:avLst/>
          </a:prstGeom>
          <a:noFill/>
        </p:spPr>
        <p:txBody>
          <a:bodyPr vert="horz" wrap="none" rtlCol="0" anchor="b">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999999"/>
                </a:solidFill>
                <a:effectLst/>
                <a:uLnTx/>
                <a:uFillTx/>
                <a:latin typeface="Calibri" panose="020F0502020204030204" pitchFamily="34" charset="0"/>
                <a:ea typeface="+mn-ea"/>
                <a:cs typeface="Arial" panose="020B0604020202020204" pitchFamily="34" charset="0"/>
              </a:rPr>
              <a:t>Secretariat for Multidimensional Security</a:t>
            </a:r>
          </a:p>
        </p:txBody>
      </p:sp>
      <p:cxnSp>
        <p:nvCxnSpPr>
          <p:cNvPr id="8" name="Straight Connector 7"/>
          <p:cNvCxnSpPr/>
          <p:nvPr/>
        </p:nvCxnSpPr>
        <p:spPr>
          <a:xfrm>
            <a:off x="153924" y="1244600"/>
            <a:ext cx="8836152"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9" name="Titulo"/>
          <p:cNvSpPr txBox="1"/>
          <p:nvPr/>
        </p:nvSpPr>
        <p:spPr>
          <a:xfrm>
            <a:off x="635000" y="2159000"/>
            <a:ext cx="7874000" cy="3429000"/>
          </a:xfrm>
          <a:prstGeom prst="rect">
            <a:avLst/>
          </a:prstGeom>
          <a:noFill/>
        </p:spPr>
        <p:txBody>
          <a:bodyPr vert="horz" wrap="square" lIns="91440" tIns="45720" rIns="91440" bIns="45720"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Calibri"/>
              </a:rPr>
              <a:t>MARYA HYNES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Calibri"/>
              </a:rPr>
              <a:t>PLENARY SESSION 4</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REPORT ON DRUG SUPPLY IN THE AMERICAS EXECUTIVE SUMMARY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TextBox 9"/>
          <p:cNvSpPr txBox="1"/>
          <p:nvPr/>
        </p:nvSpPr>
        <p:spPr>
          <a:xfrm>
            <a:off x="153924" y="1270000"/>
            <a:ext cx="5334000" cy="762000"/>
          </a:xfrm>
          <a:prstGeom prst="rect">
            <a:avLst/>
          </a:prstGeom>
          <a:noFill/>
        </p:spPr>
        <p:txBody>
          <a:bodyPr vert="horz" wrap="none" lIns="91440" tIns="45720" rIns="91440" bIns="45720" rtlCol="0"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lt"/>
                <a:cs typeface="Calibri"/>
              </a:rPr>
              <a:t>SEVENTIETH REGULAR CICAD SESSION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lt"/>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lt"/>
                <a:cs typeface="Calibri"/>
              </a:rPr>
              <a:t>November 16th-19th, 2021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lt"/>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lt"/>
                <a:cs typeface="Calibri"/>
              </a:rPr>
              <a:t>Virtual Session</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lt"/>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endParaRPr>
          </a:p>
        </p:txBody>
      </p:sp>
      <p:sp>
        <p:nvSpPr>
          <p:cNvPr id="11" name="TextBox 10"/>
          <p:cNvSpPr txBox="1"/>
          <p:nvPr/>
        </p:nvSpPr>
        <p:spPr>
          <a:xfrm>
            <a:off x="7085076" y="1270000"/>
            <a:ext cx="1905000" cy="762000"/>
          </a:xfrm>
          <a:prstGeom prst="rect">
            <a:avLst/>
          </a:prstGeom>
          <a:noFill/>
        </p:spPr>
        <p:txBody>
          <a:bodyPr vert="horz" wrap="none" lIns="91440" tIns="45720" rIns="91440" bIns="45720" rtlCol="0" anchor="t">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lt"/>
                <a:cs typeface="Calibri"/>
              </a:rPr>
              <a:t>OEA/</a:t>
            </a:r>
            <a:r>
              <a:rPr kumimoji="0" lang="en-US" sz="1600" b="1" i="0" u="none" strike="noStrike" kern="1200" cap="none" spc="0" normalizeH="0" baseline="0" noProof="0" dirty="0" err="1">
                <a:ln>
                  <a:noFill/>
                </a:ln>
                <a:solidFill>
                  <a:prstClr val="black"/>
                </a:solidFill>
                <a:effectLst/>
                <a:uLnTx/>
                <a:uFillTx/>
                <a:latin typeface="Calibri" panose="020F0502020204030204" pitchFamily="34" charset="0"/>
                <a:ea typeface="+mn-lt"/>
                <a:cs typeface="Calibri"/>
              </a:rPr>
              <a:t>Ser.L</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lt"/>
                <a:cs typeface="Calibri"/>
              </a:rPr>
              <a:t>/ XIV.2.70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lt"/>
              <a:cs typeface="Calibri"/>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lt"/>
                <a:cs typeface="Calibri"/>
              </a:rPr>
              <a:t>CICAD/doc.2635/21</a:t>
            </a:r>
            <a:endParaRPr kumimoji="0" lang="en-US" sz="1600" b="0" i="0" u="none" strike="noStrike" kern="1200" cap="none" spc="0" normalizeH="0" baseline="0" noProof="0" dirty="0">
              <a:ln>
                <a:noFill/>
              </a:ln>
              <a:solidFill>
                <a:prstClr val="black"/>
              </a:solidFill>
              <a:effectLst/>
              <a:uLnTx/>
              <a:uFillTx/>
              <a:latin typeface="Calibri"/>
              <a:ea typeface="+mn-lt"/>
              <a:cs typeface="Calibri"/>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lt"/>
                <a:cs typeface="Calibri"/>
              </a:rPr>
              <a:t>November 17, 2021</a:t>
            </a:r>
            <a:endParaRPr kumimoji="0" lang="en-US" sz="1600" b="0" i="0" u="none" strike="noStrike" kern="1200" cap="none" spc="0" normalizeH="0" baseline="0" noProof="0" dirty="0">
              <a:ln>
                <a:noFill/>
              </a:ln>
              <a:solidFill>
                <a:prstClr val="black"/>
              </a:solidFill>
              <a:effectLst/>
              <a:uLnTx/>
              <a:uFillTx/>
              <a:latin typeface="Calibri"/>
              <a:ea typeface="+mn-lt"/>
              <a:cs typeface="Calibri"/>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lt"/>
                <a:cs typeface="Calibri"/>
              </a:rPr>
              <a:t>Textual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lt"/>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endParaRPr>
          </a:p>
        </p:txBody>
      </p:sp>
    </p:spTree>
    <p:extLst>
      <p:ext uri="{BB962C8B-B14F-4D97-AF65-F5344CB8AC3E}">
        <p14:creationId xmlns:p14="http://schemas.microsoft.com/office/powerpoint/2010/main" val="423436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31E0FA8-62FF-4BC7-87FA-215E7D876964}"/>
              </a:ext>
            </a:extLst>
          </p:cNvPr>
          <p:cNvSpPr>
            <a:spLocks noGrp="1"/>
          </p:cNvSpPr>
          <p:nvPr>
            <p:ph type="title"/>
          </p:nvPr>
        </p:nvSpPr>
        <p:spPr/>
        <p:txBody>
          <a:bodyPr/>
          <a:lstStyle/>
          <a:p>
            <a:pPr eaLnBrk="1" hangingPunct="1"/>
            <a:endParaRPr lang="en-US" altLang="en-US"/>
          </a:p>
        </p:txBody>
      </p:sp>
      <p:sp>
        <p:nvSpPr>
          <p:cNvPr id="18435" name="Text Placeholder 3">
            <a:extLst>
              <a:ext uri="{FF2B5EF4-FFF2-40B4-BE49-F238E27FC236}">
                <a16:creationId xmlns:a16="http://schemas.microsoft.com/office/drawing/2014/main" id="{591405F2-D26C-4BE0-8440-DFAF86423205}"/>
              </a:ext>
            </a:extLst>
          </p:cNvPr>
          <p:cNvSpPr>
            <a:spLocks noGrp="1"/>
          </p:cNvSpPr>
          <p:nvPr>
            <p:ph type="body" sz="half" idx="2"/>
          </p:nvPr>
        </p:nvSpPr>
        <p:spPr/>
        <p:txBody>
          <a:bodyPr/>
          <a:lstStyle/>
          <a:p>
            <a:pPr eaLnBrk="1" hangingPunct="1"/>
            <a:endParaRPr lang="en-US" altLang="en-US"/>
          </a:p>
        </p:txBody>
      </p:sp>
      <p:pic>
        <p:nvPicPr>
          <p:cNvPr id="18436" name="Marcador de contenido 1">
            <a:extLst>
              <a:ext uri="{FF2B5EF4-FFF2-40B4-BE49-F238E27FC236}">
                <a16:creationId xmlns:a16="http://schemas.microsoft.com/office/drawing/2014/main" id="{C794D932-59D5-4D63-AE0A-5FE97B19F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itle 1">
            <a:extLst>
              <a:ext uri="{FF2B5EF4-FFF2-40B4-BE49-F238E27FC236}">
                <a16:creationId xmlns:a16="http://schemas.microsoft.com/office/drawing/2014/main" id="{9EF4144B-B876-412B-8395-525435774FAA}"/>
              </a:ext>
            </a:extLst>
          </p:cNvPr>
          <p:cNvSpPr txBox="1">
            <a:spLocks/>
          </p:cNvSpPr>
          <p:nvPr/>
        </p:nvSpPr>
        <p:spPr bwMode="auto">
          <a:xfrm>
            <a:off x="76200" y="133350"/>
            <a:ext cx="3962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chemeClr val="bg1"/>
                </a:solidFill>
              </a:rPr>
              <a:t>Cannabis</a:t>
            </a:r>
          </a:p>
        </p:txBody>
      </p:sp>
      <p:pic>
        <p:nvPicPr>
          <p:cNvPr id="18438" name="Picture 4" descr="T:\Logos, Flags and Maps\CICAD\CICAD_horizontal_ENG_2017.png">
            <a:extLst>
              <a:ext uri="{FF2B5EF4-FFF2-40B4-BE49-F238E27FC236}">
                <a16:creationId xmlns:a16="http://schemas.microsoft.com/office/drawing/2014/main" id="{2371EA96-6B14-49FD-9FA6-5ED1E6D16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025" y="5410200"/>
            <a:ext cx="36671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3">
            <a:extLst>
              <a:ext uri="{FF2B5EF4-FFF2-40B4-BE49-F238E27FC236}">
                <a16:creationId xmlns:a16="http://schemas.microsoft.com/office/drawing/2014/main" id="{4E8163CE-DF7D-49B0-A347-BC5F9FB2921E}"/>
              </a:ext>
            </a:extLst>
          </p:cNvPr>
          <p:cNvSpPr txBox="1">
            <a:spLocks noChangeArrowheads="1"/>
          </p:cNvSpPr>
          <p:nvPr/>
        </p:nvSpPr>
        <p:spPr bwMode="auto">
          <a:xfrm>
            <a:off x="457200" y="1069975"/>
            <a:ext cx="48688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chemeClr val="bg1"/>
                </a:solidFill>
              </a:rPr>
              <a:t>Cannabis was the </a:t>
            </a:r>
            <a:r>
              <a:rPr lang="en-US" altLang="en-US" sz="2400">
                <a:solidFill>
                  <a:schemeClr val="bg1"/>
                </a:solidFill>
                <a:cs typeface="Calibri" panose="020F0502020204030204" pitchFamily="34" charset="0"/>
              </a:rPr>
              <a:t>only drug whose illicit supply was mentioned by every member state that provided data. </a:t>
            </a:r>
            <a:endParaRPr lang="en-US" altLang="en-US" sz="2400">
              <a:solidFill>
                <a:schemeClr val="bg1"/>
              </a:solidFill>
            </a:endParaRPr>
          </a:p>
          <a:p>
            <a:pPr>
              <a:spcBef>
                <a:spcPct val="0"/>
              </a:spcBef>
              <a:buFontTx/>
              <a:buNone/>
            </a:pPr>
            <a:endParaRPr lang="en-US" altLang="en-US" sz="1800"/>
          </a:p>
        </p:txBody>
      </p:sp>
      <p:pic>
        <p:nvPicPr>
          <p:cNvPr id="18440" name="Picture 48">
            <a:extLst>
              <a:ext uri="{FF2B5EF4-FFF2-40B4-BE49-F238E27FC236}">
                <a16:creationId xmlns:a16="http://schemas.microsoft.com/office/drawing/2014/main" id="{9C682986-51AB-4F56-A582-5F71B3945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558800"/>
            <a:ext cx="1638300"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9">
            <a:extLst>
              <a:ext uri="{FF2B5EF4-FFF2-40B4-BE49-F238E27FC236}">
                <a16:creationId xmlns:a16="http://schemas.microsoft.com/office/drawing/2014/main" id="{E0851157-F55C-455F-8803-EC59323859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4300" y="533400"/>
            <a:ext cx="38735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Content Placeholder 6">
            <a:extLst>
              <a:ext uri="{FF2B5EF4-FFF2-40B4-BE49-F238E27FC236}">
                <a16:creationId xmlns:a16="http://schemas.microsoft.com/office/drawing/2014/main" id="{D68FABBF-9A0A-4B6F-BFB1-E3ED984D15D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72263" y="1393825"/>
            <a:ext cx="1573212"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Content Placeholder 6">
            <a:extLst>
              <a:ext uri="{FF2B5EF4-FFF2-40B4-BE49-F238E27FC236}">
                <a16:creationId xmlns:a16="http://schemas.microsoft.com/office/drawing/2014/main" id="{ACE2601F-ACEC-42F0-A9BE-60FDA6C6404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46950" y="3829050"/>
            <a:ext cx="15732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Content Placeholder 6">
            <a:extLst>
              <a:ext uri="{FF2B5EF4-FFF2-40B4-BE49-F238E27FC236}">
                <a16:creationId xmlns:a16="http://schemas.microsoft.com/office/drawing/2014/main" id="{B5B5ED5E-2A57-44A7-B0CF-A12F1D3A03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94588" y="2547938"/>
            <a:ext cx="1573212"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Content Placeholder 1">
            <a:extLst>
              <a:ext uri="{FF2B5EF4-FFF2-40B4-BE49-F238E27FC236}">
                <a16:creationId xmlns:a16="http://schemas.microsoft.com/office/drawing/2014/main" id="{9938DE93-F420-479A-A8A1-B75E0FB3872C}"/>
              </a:ext>
            </a:extLst>
          </p:cNvPr>
          <p:cNvSpPr txBox="1">
            <a:spLocks/>
          </p:cNvSpPr>
          <p:nvPr/>
        </p:nvSpPr>
        <p:spPr bwMode="auto">
          <a:xfrm>
            <a:off x="260350" y="3148013"/>
            <a:ext cx="6411913" cy="3243262"/>
          </a:xfrm>
          <a:prstGeom prst="rect">
            <a:avLst/>
          </a:prstGeom>
          <a:solidFill>
            <a:srgbClr val="0070C0"/>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200" b="1" dirty="0">
                <a:solidFill>
                  <a:schemeClr val="bg1"/>
                </a:solidFill>
                <a:ea typeface="Cambria" panose="02040503050406030204" pitchFamily="18" charset="0"/>
                <a:cs typeface="Calibri" panose="020F0502020204030204" pitchFamily="34" charset="0"/>
              </a:rPr>
              <a:t>Cannabis eradication declined between 2016-2019.  </a:t>
            </a:r>
            <a:endParaRPr lang="en-US" sz="2200" b="1" dirty="0">
              <a:solidFill>
                <a:schemeClr val="bg1"/>
              </a:solidFill>
              <a:ea typeface="Calibri" panose="020F0502020204030204" pitchFamily="34" charset="0"/>
              <a:cs typeface="Times New Roman" panose="02020603050405020304" pitchFamily="18" charset="0"/>
            </a:endParaRPr>
          </a:p>
          <a:p>
            <a:pPr>
              <a:defRPr/>
            </a:pPr>
            <a:endParaRPr lang="en-US" altLang="en-US" dirty="0">
              <a:solidFill>
                <a:schemeClr val="bg1"/>
              </a:solidFill>
            </a:endParaRPr>
          </a:p>
        </p:txBody>
      </p:sp>
      <p:sp>
        <p:nvSpPr>
          <p:cNvPr id="57" name="Arrow: Down 56">
            <a:extLst>
              <a:ext uri="{FF2B5EF4-FFF2-40B4-BE49-F238E27FC236}">
                <a16:creationId xmlns:a16="http://schemas.microsoft.com/office/drawing/2014/main" id="{08F07990-85B5-4BE0-A1F4-E64838D73502}"/>
              </a:ext>
            </a:extLst>
          </p:cNvPr>
          <p:cNvSpPr/>
          <p:nvPr/>
        </p:nvSpPr>
        <p:spPr>
          <a:xfrm>
            <a:off x="1524000" y="4467225"/>
            <a:ext cx="1374775" cy="18542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Arrow: Down 57">
            <a:extLst>
              <a:ext uri="{FF2B5EF4-FFF2-40B4-BE49-F238E27FC236}">
                <a16:creationId xmlns:a16="http://schemas.microsoft.com/office/drawing/2014/main" id="{F4E229B0-D663-4E93-B901-9A4B7FA545A6}"/>
              </a:ext>
            </a:extLst>
          </p:cNvPr>
          <p:cNvSpPr/>
          <p:nvPr/>
        </p:nvSpPr>
        <p:spPr>
          <a:xfrm>
            <a:off x="2898775" y="4470400"/>
            <a:ext cx="1444625" cy="18542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8" name="TextBox 60">
            <a:extLst>
              <a:ext uri="{FF2B5EF4-FFF2-40B4-BE49-F238E27FC236}">
                <a16:creationId xmlns:a16="http://schemas.microsoft.com/office/drawing/2014/main" id="{2E41EE13-01EC-40AE-A563-433756506CF5}"/>
              </a:ext>
            </a:extLst>
          </p:cNvPr>
          <p:cNvSpPr txBox="1">
            <a:spLocks noChangeArrowheads="1"/>
          </p:cNvSpPr>
          <p:nvPr/>
        </p:nvSpPr>
        <p:spPr bwMode="auto">
          <a:xfrm>
            <a:off x="1884363" y="4029075"/>
            <a:ext cx="1163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US" altLang="en-US" sz="1800" b="1" u="sng">
                <a:solidFill>
                  <a:schemeClr val="bg1"/>
                </a:solidFill>
              </a:rPr>
              <a:t>Hectares</a:t>
            </a:r>
            <a:endParaRPr lang="en-US" altLang="en-US" sz="1800" b="1" u="sng">
              <a:solidFill>
                <a:schemeClr val="bg1"/>
              </a:solidFill>
            </a:endParaRPr>
          </a:p>
        </p:txBody>
      </p:sp>
      <p:sp>
        <p:nvSpPr>
          <p:cNvPr id="18449" name="TextBox 61">
            <a:extLst>
              <a:ext uri="{FF2B5EF4-FFF2-40B4-BE49-F238E27FC236}">
                <a16:creationId xmlns:a16="http://schemas.microsoft.com/office/drawing/2014/main" id="{F47E75F8-59B4-4C2C-A408-F091234131FD}"/>
              </a:ext>
            </a:extLst>
          </p:cNvPr>
          <p:cNvSpPr txBox="1">
            <a:spLocks noChangeArrowheads="1"/>
          </p:cNvSpPr>
          <p:nvPr/>
        </p:nvSpPr>
        <p:spPr bwMode="auto">
          <a:xfrm>
            <a:off x="3124200" y="4029075"/>
            <a:ext cx="793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US" altLang="en-US" sz="1800" b="1" u="sng">
                <a:solidFill>
                  <a:schemeClr val="bg1"/>
                </a:solidFill>
              </a:rPr>
              <a:t>Plants</a:t>
            </a:r>
            <a:endParaRPr lang="en-US" altLang="en-US" sz="1800" b="1" u="sng">
              <a:solidFill>
                <a:schemeClr val="bg1"/>
              </a:solidFill>
            </a:endParaRPr>
          </a:p>
        </p:txBody>
      </p:sp>
      <p:pic>
        <p:nvPicPr>
          <p:cNvPr id="18450" name="Content Placeholder 6">
            <a:extLst>
              <a:ext uri="{FF2B5EF4-FFF2-40B4-BE49-F238E27FC236}">
                <a16:creationId xmlns:a16="http://schemas.microsoft.com/office/drawing/2014/main" id="{5EDB79D5-F685-40CE-885D-EEF828CA448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2879725"/>
            <a:ext cx="15732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DC9C4F6-B180-4E73-A352-49B19BF713A0}"/>
              </a:ext>
            </a:extLst>
          </p:cNvPr>
          <p:cNvSpPr>
            <a:spLocks noGrp="1"/>
          </p:cNvSpPr>
          <p:nvPr>
            <p:ph type="title"/>
          </p:nvPr>
        </p:nvSpPr>
        <p:spPr/>
        <p:txBody>
          <a:bodyPr/>
          <a:lstStyle/>
          <a:p>
            <a:pPr eaLnBrk="1" hangingPunct="1"/>
            <a:endParaRPr lang="en-US" altLang="en-US"/>
          </a:p>
        </p:txBody>
      </p:sp>
      <p:sp>
        <p:nvSpPr>
          <p:cNvPr id="20483" name="Text Placeholder 3">
            <a:extLst>
              <a:ext uri="{FF2B5EF4-FFF2-40B4-BE49-F238E27FC236}">
                <a16:creationId xmlns:a16="http://schemas.microsoft.com/office/drawing/2014/main" id="{A6B6901A-8A15-42AC-9798-BBA5F36C32D1}"/>
              </a:ext>
            </a:extLst>
          </p:cNvPr>
          <p:cNvSpPr>
            <a:spLocks noGrp="1"/>
          </p:cNvSpPr>
          <p:nvPr>
            <p:ph type="body" sz="half" idx="2"/>
          </p:nvPr>
        </p:nvSpPr>
        <p:spPr/>
        <p:txBody>
          <a:bodyPr/>
          <a:lstStyle/>
          <a:p>
            <a:pPr eaLnBrk="1" hangingPunct="1"/>
            <a:endParaRPr lang="en-US" altLang="en-US"/>
          </a:p>
        </p:txBody>
      </p:sp>
      <p:pic>
        <p:nvPicPr>
          <p:cNvPr id="20484" name="Marcador de contenido 1">
            <a:extLst>
              <a:ext uri="{FF2B5EF4-FFF2-40B4-BE49-F238E27FC236}">
                <a16:creationId xmlns:a16="http://schemas.microsoft.com/office/drawing/2014/main" id="{72CC7F6F-D50A-458A-84C7-D262CC206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itle 1">
            <a:extLst>
              <a:ext uri="{FF2B5EF4-FFF2-40B4-BE49-F238E27FC236}">
                <a16:creationId xmlns:a16="http://schemas.microsoft.com/office/drawing/2014/main" id="{DE708DD4-9D97-438E-A1FD-32FA69AF726F}"/>
              </a:ext>
            </a:extLst>
          </p:cNvPr>
          <p:cNvSpPr txBox="1">
            <a:spLocks/>
          </p:cNvSpPr>
          <p:nvPr/>
        </p:nvSpPr>
        <p:spPr bwMode="auto">
          <a:xfrm>
            <a:off x="346075" y="333375"/>
            <a:ext cx="33464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chemeClr val="bg1"/>
                </a:solidFill>
              </a:rPr>
              <a:t>Cannabis</a:t>
            </a:r>
          </a:p>
        </p:txBody>
      </p:sp>
      <p:pic>
        <p:nvPicPr>
          <p:cNvPr id="20486" name="Picture 4" descr="T:\Logos, Flags and Maps\CICAD\CICAD_horizontal_ENG_2017.png">
            <a:extLst>
              <a:ext uri="{FF2B5EF4-FFF2-40B4-BE49-F238E27FC236}">
                <a16:creationId xmlns:a16="http://schemas.microsoft.com/office/drawing/2014/main" id="{AFC78FA6-50D6-472F-AB87-346F21482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025" y="5410200"/>
            <a:ext cx="36671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4">
            <a:extLst>
              <a:ext uri="{FF2B5EF4-FFF2-40B4-BE49-F238E27FC236}">
                <a16:creationId xmlns:a16="http://schemas.microsoft.com/office/drawing/2014/main" id="{B4B8DE77-F49A-465A-A196-FF3AF441BDB3}"/>
              </a:ext>
            </a:extLst>
          </p:cNvPr>
          <p:cNvSpPr txBox="1">
            <a:spLocks noChangeArrowheads="1"/>
          </p:cNvSpPr>
          <p:nvPr/>
        </p:nvSpPr>
        <p:spPr bwMode="auto">
          <a:xfrm>
            <a:off x="184150" y="1374775"/>
            <a:ext cx="5762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solidFill>
                  <a:schemeClr val="bg1"/>
                </a:solidFill>
                <a:ea typeface="Cambria" panose="02040503050406030204" pitchFamily="18" charset="0"/>
                <a:cs typeface="Calibri" panose="020F0502020204030204" pitchFamily="34" charset="0"/>
              </a:rPr>
              <a:t>Cannabis seizures larger than other illicit drugs.  </a:t>
            </a:r>
          </a:p>
          <a:p>
            <a:pPr>
              <a:spcBef>
                <a:spcPct val="0"/>
              </a:spcBef>
              <a:buFontTx/>
              <a:buNone/>
            </a:pPr>
            <a:r>
              <a:rPr lang="en-US" altLang="en-US" sz="1800">
                <a:solidFill>
                  <a:schemeClr val="bg1"/>
                </a:solidFill>
                <a:ea typeface="Cambria" panose="02040503050406030204" pitchFamily="18" charset="0"/>
                <a:cs typeface="Calibri" panose="020F0502020204030204" pitchFamily="34" charset="0"/>
              </a:rPr>
              <a:t>Caribbean reported the largest average cannabis seizure weight, followed by South America.</a:t>
            </a:r>
          </a:p>
          <a:p>
            <a:pPr>
              <a:spcBef>
                <a:spcPct val="0"/>
              </a:spcBef>
              <a:buFontTx/>
              <a:buNone/>
            </a:pPr>
            <a:endParaRPr lang="en-US" altLang="en-US" sz="1800">
              <a:solidFill>
                <a:schemeClr val="bg1"/>
              </a:solidFill>
              <a:ea typeface="Cambria" panose="02040503050406030204" pitchFamily="18" charset="0"/>
              <a:cs typeface="Calibri" panose="020F0502020204030204" pitchFamily="34" charset="0"/>
            </a:endParaRPr>
          </a:p>
          <a:p>
            <a:pPr>
              <a:spcBef>
                <a:spcPct val="0"/>
              </a:spcBef>
              <a:buFontTx/>
              <a:buNone/>
            </a:pPr>
            <a:endParaRPr lang="en-US" altLang="en-US" sz="1800">
              <a:solidFill>
                <a:schemeClr val="bg1"/>
              </a:solidFill>
              <a:ea typeface="Cambria" panose="02040503050406030204" pitchFamily="18" charset="0"/>
              <a:cs typeface="Calibri" panose="020F0502020204030204" pitchFamily="34" charset="0"/>
            </a:endParaRPr>
          </a:p>
          <a:p>
            <a:pPr>
              <a:spcBef>
                <a:spcPct val="0"/>
              </a:spcBef>
              <a:buFontTx/>
              <a:buNone/>
            </a:pPr>
            <a:endParaRPr lang="en-US" altLang="en-US" sz="1800">
              <a:ea typeface="Cambria" panose="02040503050406030204" pitchFamily="18" charset="0"/>
            </a:endParaRPr>
          </a:p>
        </p:txBody>
      </p:sp>
      <p:pic>
        <p:nvPicPr>
          <p:cNvPr id="20488" name="Content Placeholder 6">
            <a:extLst>
              <a:ext uri="{FF2B5EF4-FFF2-40B4-BE49-F238E27FC236}">
                <a16:creationId xmlns:a16="http://schemas.microsoft.com/office/drawing/2014/main" id="{4160B822-4902-4BF6-93EC-420238EA77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1838" y="1303338"/>
            <a:ext cx="106203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Content Placeholder 6">
            <a:extLst>
              <a:ext uri="{FF2B5EF4-FFF2-40B4-BE49-F238E27FC236}">
                <a16:creationId xmlns:a16="http://schemas.microsoft.com/office/drawing/2014/main" id="{E5949A6C-5C81-479A-972D-85F1B8531D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4838" y="863600"/>
            <a:ext cx="1573212"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5">
            <a:extLst>
              <a:ext uri="{FF2B5EF4-FFF2-40B4-BE49-F238E27FC236}">
                <a16:creationId xmlns:a16="http://schemas.microsoft.com/office/drawing/2014/main" id="{2946ADD9-47BF-476E-B250-757E6477F840}"/>
              </a:ext>
            </a:extLst>
          </p:cNvPr>
          <p:cNvSpPr txBox="1">
            <a:spLocks noChangeArrowheads="1"/>
          </p:cNvSpPr>
          <p:nvPr/>
        </p:nvSpPr>
        <p:spPr bwMode="auto">
          <a:xfrm>
            <a:off x="7415213" y="2192338"/>
            <a:ext cx="1277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US" altLang="en-US" sz="1800">
                <a:solidFill>
                  <a:schemeClr val="bg1"/>
                </a:solidFill>
              </a:rPr>
              <a:t>10Kg</a:t>
            </a:r>
          </a:p>
          <a:p>
            <a:pPr algn="ctr">
              <a:spcBef>
                <a:spcPct val="0"/>
              </a:spcBef>
              <a:buFontTx/>
              <a:buNone/>
            </a:pPr>
            <a:r>
              <a:rPr lang="es-US" altLang="en-US" sz="1800">
                <a:solidFill>
                  <a:schemeClr val="bg1"/>
                </a:solidFill>
              </a:rPr>
              <a:t>Caribbean</a:t>
            </a:r>
            <a:endParaRPr lang="en-US" altLang="en-US" sz="1800">
              <a:solidFill>
                <a:schemeClr val="bg1"/>
              </a:solidFill>
            </a:endParaRPr>
          </a:p>
        </p:txBody>
      </p:sp>
      <p:sp>
        <p:nvSpPr>
          <p:cNvPr id="20491" name="TextBox 35">
            <a:extLst>
              <a:ext uri="{FF2B5EF4-FFF2-40B4-BE49-F238E27FC236}">
                <a16:creationId xmlns:a16="http://schemas.microsoft.com/office/drawing/2014/main" id="{4846F1E4-DD14-47E4-ACF3-8D70A2D297BA}"/>
              </a:ext>
            </a:extLst>
          </p:cNvPr>
          <p:cNvSpPr txBox="1">
            <a:spLocks noChangeArrowheads="1"/>
          </p:cNvSpPr>
          <p:nvPr/>
        </p:nvSpPr>
        <p:spPr bwMode="auto">
          <a:xfrm>
            <a:off x="5407025" y="2259013"/>
            <a:ext cx="1709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US" altLang="en-US" sz="1800">
                <a:solidFill>
                  <a:schemeClr val="bg1"/>
                </a:solidFill>
              </a:rPr>
              <a:t>5Kg</a:t>
            </a:r>
          </a:p>
          <a:p>
            <a:pPr algn="ctr">
              <a:spcBef>
                <a:spcPct val="0"/>
              </a:spcBef>
              <a:buFontTx/>
              <a:buNone/>
            </a:pPr>
            <a:r>
              <a:rPr lang="es-US" altLang="en-US" sz="1800">
                <a:solidFill>
                  <a:schemeClr val="bg1"/>
                </a:solidFill>
              </a:rPr>
              <a:t>South America</a:t>
            </a:r>
            <a:endParaRPr lang="en-US" altLang="en-US" sz="1800">
              <a:solidFill>
                <a:schemeClr val="bg1"/>
              </a:solidFill>
            </a:endParaRPr>
          </a:p>
        </p:txBody>
      </p:sp>
      <p:sp>
        <p:nvSpPr>
          <p:cNvPr id="20492" name="TextBox 41">
            <a:extLst>
              <a:ext uri="{FF2B5EF4-FFF2-40B4-BE49-F238E27FC236}">
                <a16:creationId xmlns:a16="http://schemas.microsoft.com/office/drawing/2014/main" id="{BEB69CA8-C502-4581-9719-7096AB9E7682}"/>
              </a:ext>
            </a:extLst>
          </p:cNvPr>
          <p:cNvSpPr txBox="1">
            <a:spLocks noChangeArrowheads="1"/>
          </p:cNvSpPr>
          <p:nvPr/>
        </p:nvSpPr>
        <p:spPr bwMode="auto">
          <a:xfrm>
            <a:off x="5562600" y="685800"/>
            <a:ext cx="2690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US" altLang="en-US" sz="1800" b="1" u="sng">
                <a:solidFill>
                  <a:schemeClr val="bg1"/>
                </a:solidFill>
              </a:rPr>
              <a:t>Avg. Seizure weight</a:t>
            </a:r>
            <a:endParaRPr lang="en-US" altLang="en-US" sz="1800" b="1" u="sng">
              <a:solidFill>
                <a:schemeClr val="bg1"/>
              </a:solidFill>
            </a:endParaRPr>
          </a:p>
        </p:txBody>
      </p:sp>
      <p:sp>
        <p:nvSpPr>
          <p:cNvPr id="20493" name="TextBox 9">
            <a:extLst>
              <a:ext uri="{FF2B5EF4-FFF2-40B4-BE49-F238E27FC236}">
                <a16:creationId xmlns:a16="http://schemas.microsoft.com/office/drawing/2014/main" id="{B1FA9CD1-9462-4038-AA05-65E9E36783A7}"/>
              </a:ext>
            </a:extLst>
          </p:cNvPr>
          <p:cNvSpPr txBox="1">
            <a:spLocks noChangeArrowheads="1"/>
          </p:cNvSpPr>
          <p:nvPr/>
        </p:nvSpPr>
        <p:spPr bwMode="auto">
          <a:xfrm>
            <a:off x="346075" y="3779838"/>
            <a:ext cx="4302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chemeClr val="bg1"/>
                </a:solidFill>
                <a:cs typeface="Calibri" panose="020F0502020204030204" pitchFamily="34" charset="0"/>
              </a:rPr>
              <a:t>Total cannabis seizures fell in North America and </a:t>
            </a:r>
            <a:r>
              <a:rPr lang="en-US" altLang="en-US" sz="1800">
                <a:solidFill>
                  <a:schemeClr val="bg1"/>
                </a:solidFill>
              </a:rPr>
              <a:t>remained stable for the Caribbean and Central America.   South America was less clear with a rise until 2017, followed by a decline in 2019.</a:t>
            </a:r>
          </a:p>
        </p:txBody>
      </p:sp>
      <p:sp>
        <p:nvSpPr>
          <p:cNvPr id="20494" name="TextBox 1">
            <a:extLst>
              <a:ext uri="{FF2B5EF4-FFF2-40B4-BE49-F238E27FC236}">
                <a16:creationId xmlns:a16="http://schemas.microsoft.com/office/drawing/2014/main" id="{6987A9F7-6A6C-4EA1-B672-FD2B3F10D9AF}"/>
              </a:ext>
            </a:extLst>
          </p:cNvPr>
          <p:cNvSpPr txBox="1">
            <a:spLocks noChangeArrowheads="1"/>
          </p:cNvSpPr>
          <p:nvPr/>
        </p:nvSpPr>
        <p:spPr bwMode="auto">
          <a:xfrm>
            <a:off x="5105400" y="3429000"/>
            <a:ext cx="381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u="sng">
                <a:solidFill>
                  <a:schemeClr val="bg1"/>
                </a:solidFill>
                <a:ea typeface="Cambria" panose="02040503050406030204" pitchFamily="18" charset="0"/>
                <a:cs typeface="Times New Roman" panose="02020603050405020304" pitchFamily="18" charset="0"/>
              </a:rPr>
              <a:t>Metric tons of cannabis herb seized by subregion and year</a:t>
            </a:r>
            <a:endParaRPr lang="en-US" altLang="en-US" sz="1200" u="sng">
              <a:solidFill>
                <a:schemeClr val="bg1"/>
              </a:solidFill>
              <a:ea typeface="Cambria" panose="02040503050406030204" pitchFamily="18" charset="0"/>
            </a:endParaRPr>
          </a:p>
        </p:txBody>
      </p:sp>
      <p:pic>
        <p:nvPicPr>
          <p:cNvPr id="20495" name="Picture 4" descr="Chart, bar chart&#10;&#10;Description automatically generated">
            <a:extLst>
              <a:ext uri="{FF2B5EF4-FFF2-40B4-BE49-F238E27FC236}">
                <a16:creationId xmlns:a16="http://schemas.microsoft.com/office/drawing/2014/main" id="{D25E872F-B568-40BF-B849-E09E0F2EFA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0125" y="3789363"/>
            <a:ext cx="418465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5834FB4-1674-4F44-B0A7-22675FB2594C}"/>
              </a:ext>
            </a:extLst>
          </p:cNvPr>
          <p:cNvSpPr>
            <a:spLocks noGrp="1"/>
          </p:cNvSpPr>
          <p:nvPr>
            <p:ph type="title"/>
          </p:nvPr>
        </p:nvSpPr>
        <p:spPr/>
        <p:txBody>
          <a:bodyPr/>
          <a:lstStyle/>
          <a:p>
            <a:pPr eaLnBrk="1" hangingPunct="1"/>
            <a:endParaRPr lang="en-US" altLang="en-US"/>
          </a:p>
        </p:txBody>
      </p:sp>
      <p:sp>
        <p:nvSpPr>
          <p:cNvPr id="22531" name="Text Placeholder 3">
            <a:extLst>
              <a:ext uri="{FF2B5EF4-FFF2-40B4-BE49-F238E27FC236}">
                <a16:creationId xmlns:a16="http://schemas.microsoft.com/office/drawing/2014/main" id="{1D62F36E-0B7B-4FD8-8BF9-D0A4B5240041}"/>
              </a:ext>
            </a:extLst>
          </p:cNvPr>
          <p:cNvSpPr>
            <a:spLocks noGrp="1"/>
          </p:cNvSpPr>
          <p:nvPr>
            <p:ph type="body" sz="half" idx="2"/>
          </p:nvPr>
        </p:nvSpPr>
        <p:spPr/>
        <p:txBody>
          <a:bodyPr/>
          <a:lstStyle/>
          <a:p>
            <a:pPr eaLnBrk="1" hangingPunct="1"/>
            <a:endParaRPr lang="en-US" altLang="en-US"/>
          </a:p>
        </p:txBody>
      </p:sp>
      <p:pic>
        <p:nvPicPr>
          <p:cNvPr id="22532" name="Marcador de contenido 1">
            <a:extLst>
              <a:ext uri="{FF2B5EF4-FFF2-40B4-BE49-F238E27FC236}">
                <a16:creationId xmlns:a16="http://schemas.microsoft.com/office/drawing/2014/main" id="{8B59C9D9-3983-4AE3-8839-A2B08B86D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itle 1">
            <a:extLst>
              <a:ext uri="{FF2B5EF4-FFF2-40B4-BE49-F238E27FC236}">
                <a16:creationId xmlns:a16="http://schemas.microsoft.com/office/drawing/2014/main" id="{8131371D-1BFB-4B26-8EDB-814EFFE79B41}"/>
              </a:ext>
            </a:extLst>
          </p:cNvPr>
          <p:cNvSpPr txBox="1">
            <a:spLocks/>
          </p:cNvSpPr>
          <p:nvPr/>
        </p:nvSpPr>
        <p:spPr bwMode="auto">
          <a:xfrm>
            <a:off x="520700" y="104775"/>
            <a:ext cx="8153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solidFill>
                  <a:schemeClr val="bg1"/>
                </a:solidFill>
              </a:rPr>
              <a:t>Cocaine trends</a:t>
            </a:r>
          </a:p>
        </p:txBody>
      </p:sp>
      <p:pic>
        <p:nvPicPr>
          <p:cNvPr id="22534" name="Picture 4" descr="T:\Logos, Flags and Maps\CICAD\CICAD_horizontal_ENG_2017.png">
            <a:extLst>
              <a:ext uri="{FF2B5EF4-FFF2-40B4-BE49-F238E27FC236}">
                <a16:creationId xmlns:a16="http://schemas.microsoft.com/office/drawing/2014/main" id="{15FDE96D-DF3E-4F57-9DF2-7A54A4D28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025" y="5410200"/>
            <a:ext cx="36671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Content Placeholder 1">
            <a:extLst>
              <a:ext uri="{FF2B5EF4-FFF2-40B4-BE49-F238E27FC236}">
                <a16:creationId xmlns:a16="http://schemas.microsoft.com/office/drawing/2014/main" id="{52B3BE0B-59C2-4720-945F-B7FAFC098FD3}"/>
              </a:ext>
            </a:extLst>
          </p:cNvPr>
          <p:cNvSpPr>
            <a:spLocks noGrp="1"/>
          </p:cNvSpPr>
          <p:nvPr>
            <p:ph idx="1"/>
          </p:nvPr>
        </p:nvSpPr>
        <p:spPr>
          <a:xfrm>
            <a:off x="3190875" y="2024063"/>
            <a:ext cx="3008313" cy="1014412"/>
          </a:xfrm>
        </p:spPr>
        <p:txBody>
          <a:bodyPr/>
          <a:lstStyle/>
          <a:p>
            <a:r>
              <a:rPr lang="en-US" altLang="en-US" sz="1800">
                <a:solidFill>
                  <a:schemeClr val="bg1"/>
                </a:solidFill>
                <a:ea typeface="Cambria" panose="02040503050406030204" pitchFamily="18" charset="0"/>
                <a:cs typeface="Calibri" panose="020F0502020204030204" pitchFamily="34" charset="0"/>
              </a:rPr>
              <a:t>South America </a:t>
            </a:r>
          </a:p>
          <a:p>
            <a:pPr lvl="1"/>
            <a:r>
              <a:rPr lang="en-US" altLang="en-US" sz="1400">
                <a:solidFill>
                  <a:schemeClr val="bg1"/>
                </a:solidFill>
                <a:ea typeface="Cambria" panose="02040503050406030204" pitchFamily="18" charset="0"/>
                <a:cs typeface="Calibri" panose="020F0502020204030204" pitchFamily="34" charset="0"/>
              </a:rPr>
              <a:t>590 MT  to 650 MT </a:t>
            </a:r>
          </a:p>
        </p:txBody>
      </p:sp>
      <p:pic>
        <p:nvPicPr>
          <p:cNvPr id="22536" name="Picture 3">
            <a:extLst>
              <a:ext uri="{FF2B5EF4-FFF2-40B4-BE49-F238E27FC236}">
                <a16:creationId xmlns:a16="http://schemas.microsoft.com/office/drawing/2014/main" id="{B5FD82D8-FC22-458A-9705-B3D927E99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783"/>
          <a:stretch>
            <a:fillRect/>
          </a:stretch>
        </p:blipFill>
        <p:spPr bwMode="auto">
          <a:xfrm>
            <a:off x="596900" y="1176338"/>
            <a:ext cx="10033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Content Placeholder 1">
            <a:extLst>
              <a:ext uri="{FF2B5EF4-FFF2-40B4-BE49-F238E27FC236}">
                <a16:creationId xmlns:a16="http://schemas.microsoft.com/office/drawing/2014/main" id="{19A1B60D-0960-4C89-9EF8-E167626BBEC4}"/>
              </a:ext>
            </a:extLst>
          </p:cNvPr>
          <p:cNvSpPr txBox="1">
            <a:spLocks/>
          </p:cNvSpPr>
          <p:nvPr/>
        </p:nvSpPr>
        <p:spPr bwMode="auto">
          <a:xfrm>
            <a:off x="3460750" y="1109663"/>
            <a:ext cx="4953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1800">
                <a:solidFill>
                  <a:schemeClr val="bg1"/>
                </a:solidFill>
                <a:ea typeface="Cambria" panose="02040503050406030204" pitchFamily="18" charset="0"/>
                <a:cs typeface="Calibri" panose="020F0502020204030204" pitchFamily="34" charset="0"/>
              </a:rPr>
              <a:t>Total cocaine seizures rose from about 800 MT in 2016 to nearly 1,000 MT in 2019.  </a:t>
            </a:r>
          </a:p>
        </p:txBody>
      </p:sp>
      <p:sp>
        <p:nvSpPr>
          <p:cNvPr id="22538" name="Content Placeholder 1">
            <a:extLst>
              <a:ext uri="{FF2B5EF4-FFF2-40B4-BE49-F238E27FC236}">
                <a16:creationId xmlns:a16="http://schemas.microsoft.com/office/drawing/2014/main" id="{2B1DE448-C80A-42B7-AE21-90B85901EA7C}"/>
              </a:ext>
            </a:extLst>
          </p:cNvPr>
          <p:cNvSpPr txBox="1">
            <a:spLocks/>
          </p:cNvSpPr>
          <p:nvPr/>
        </p:nvSpPr>
        <p:spPr bwMode="auto">
          <a:xfrm>
            <a:off x="5894388" y="2047875"/>
            <a:ext cx="3097212"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1800">
                <a:solidFill>
                  <a:schemeClr val="bg1"/>
                </a:solidFill>
                <a:ea typeface="Cambria" panose="02040503050406030204" pitchFamily="18" charset="0"/>
                <a:cs typeface="Calibri" panose="020F0502020204030204" pitchFamily="34" charset="0"/>
              </a:rPr>
              <a:t>In North America </a:t>
            </a:r>
          </a:p>
          <a:p>
            <a:pPr lvl="1"/>
            <a:r>
              <a:rPr lang="en-US" altLang="en-US" sz="1400">
                <a:solidFill>
                  <a:schemeClr val="bg1"/>
                </a:solidFill>
                <a:ea typeface="Cambria" panose="02040503050406030204" pitchFamily="18" charset="0"/>
                <a:cs typeface="Calibri" panose="020F0502020204030204" pitchFamily="34" charset="0"/>
              </a:rPr>
              <a:t>220 MT to 270 MT</a:t>
            </a:r>
          </a:p>
        </p:txBody>
      </p:sp>
      <p:sp>
        <p:nvSpPr>
          <p:cNvPr id="22539" name="Content Placeholder 1">
            <a:extLst>
              <a:ext uri="{FF2B5EF4-FFF2-40B4-BE49-F238E27FC236}">
                <a16:creationId xmlns:a16="http://schemas.microsoft.com/office/drawing/2014/main" id="{5F58B547-4D71-4754-9772-E1FD19875BB1}"/>
              </a:ext>
            </a:extLst>
          </p:cNvPr>
          <p:cNvSpPr txBox="1">
            <a:spLocks/>
          </p:cNvSpPr>
          <p:nvPr/>
        </p:nvSpPr>
        <p:spPr bwMode="auto">
          <a:xfrm>
            <a:off x="288925" y="3662363"/>
            <a:ext cx="695166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2400">
                <a:solidFill>
                  <a:schemeClr val="bg1"/>
                </a:solidFill>
                <a:ea typeface="Cambria" panose="02040503050406030204" pitchFamily="18" charset="0"/>
                <a:cs typeface="Calibri" panose="020F0502020204030204" pitchFamily="34" charset="0"/>
              </a:rPr>
              <a:t>Qualitative data indicated: </a:t>
            </a:r>
          </a:p>
          <a:p>
            <a:pPr lvl="1"/>
            <a:r>
              <a:rPr lang="en-US" altLang="en-US" sz="1600">
                <a:solidFill>
                  <a:schemeClr val="bg1"/>
                </a:solidFill>
                <a:ea typeface="Cambria" panose="02040503050406030204" pitchFamily="18" charset="0"/>
                <a:cs typeface="Calibri" panose="020F0502020204030204" pitchFamily="34" charset="0"/>
              </a:rPr>
              <a:t>enhanced processing methods</a:t>
            </a:r>
          </a:p>
          <a:p>
            <a:pPr lvl="1"/>
            <a:r>
              <a:rPr lang="en-US" altLang="en-US" sz="1600">
                <a:solidFill>
                  <a:schemeClr val="bg1"/>
                </a:solidFill>
                <a:ea typeface="Cambria" panose="02040503050406030204" pitchFamily="18" charset="0"/>
                <a:cs typeface="Calibri" panose="020F0502020204030204" pitchFamily="34" charset="0"/>
              </a:rPr>
              <a:t>increased lab capacity</a:t>
            </a:r>
          </a:p>
          <a:p>
            <a:pPr lvl="1"/>
            <a:r>
              <a:rPr lang="en-US" altLang="en-US" sz="1600">
                <a:solidFill>
                  <a:schemeClr val="bg1"/>
                </a:solidFill>
                <a:ea typeface="Cambria" panose="02040503050406030204" pitchFamily="18" charset="0"/>
                <a:cs typeface="Calibri" panose="020F0502020204030204" pitchFamily="34" charset="0"/>
              </a:rPr>
              <a:t>an uptick of labs to manufacture precursor chemicals </a:t>
            </a:r>
          </a:p>
          <a:p>
            <a:pPr lvl="1"/>
            <a:r>
              <a:rPr lang="en-US" altLang="en-US" sz="1600">
                <a:solidFill>
                  <a:schemeClr val="bg1"/>
                </a:solidFill>
                <a:ea typeface="Cambria" panose="02040503050406030204" pitchFamily="18" charset="0"/>
                <a:cs typeface="Calibri" panose="020F0502020204030204" pitchFamily="34" charset="0"/>
              </a:rPr>
              <a:t>new strains of coca leaf with longer productive lives</a:t>
            </a:r>
          </a:p>
          <a:p>
            <a:endParaRPr lang="en-US" altLang="en-US">
              <a:ea typeface="Cambria" panose="02040503050406030204" pitchFamily="18" charset="0"/>
            </a:endParaRPr>
          </a:p>
        </p:txBody>
      </p:sp>
      <p:pic>
        <p:nvPicPr>
          <p:cNvPr id="22540" name="Picture 3">
            <a:extLst>
              <a:ext uri="{FF2B5EF4-FFF2-40B4-BE49-F238E27FC236}">
                <a16:creationId xmlns:a16="http://schemas.microsoft.com/office/drawing/2014/main" id="{7C48EFDA-2571-480D-A615-E5436A7B05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783"/>
          <a:stretch>
            <a:fillRect/>
          </a:stretch>
        </p:blipFill>
        <p:spPr bwMode="auto">
          <a:xfrm>
            <a:off x="1830388" y="395288"/>
            <a:ext cx="150177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3860AE44-88A8-4BB6-ADE2-6101B91D9473}"/>
              </a:ext>
            </a:extLst>
          </p:cNvPr>
          <p:cNvSpPr/>
          <p:nvPr/>
        </p:nvSpPr>
        <p:spPr>
          <a:xfrm rot="20601299">
            <a:off x="620713" y="1708150"/>
            <a:ext cx="2762250" cy="36195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20060B1-D4E8-4F03-9F9C-3916BA81F216}"/>
              </a:ext>
            </a:extLst>
          </p:cNvPr>
          <p:cNvSpPr>
            <a:spLocks noGrp="1"/>
          </p:cNvSpPr>
          <p:nvPr>
            <p:ph type="title"/>
          </p:nvPr>
        </p:nvSpPr>
        <p:spPr/>
        <p:txBody>
          <a:bodyPr/>
          <a:lstStyle/>
          <a:p>
            <a:pPr eaLnBrk="1" hangingPunct="1"/>
            <a:endParaRPr lang="en-US" altLang="en-US"/>
          </a:p>
        </p:txBody>
      </p:sp>
      <p:sp>
        <p:nvSpPr>
          <p:cNvPr id="24579" name="Text Placeholder 3">
            <a:extLst>
              <a:ext uri="{FF2B5EF4-FFF2-40B4-BE49-F238E27FC236}">
                <a16:creationId xmlns:a16="http://schemas.microsoft.com/office/drawing/2014/main" id="{AAD952AE-31B1-4153-9C9D-D015C45AFA1B}"/>
              </a:ext>
            </a:extLst>
          </p:cNvPr>
          <p:cNvSpPr>
            <a:spLocks noGrp="1"/>
          </p:cNvSpPr>
          <p:nvPr>
            <p:ph type="body" sz="half" idx="2"/>
          </p:nvPr>
        </p:nvSpPr>
        <p:spPr/>
        <p:txBody>
          <a:bodyPr/>
          <a:lstStyle/>
          <a:p>
            <a:pPr eaLnBrk="1" hangingPunct="1"/>
            <a:endParaRPr lang="en-US" altLang="en-US"/>
          </a:p>
        </p:txBody>
      </p:sp>
      <p:pic>
        <p:nvPicPr>
          <p:cNvPr id="24580" name="Marcador de contenido 1">
            <a:extLst>
              <a:ext uri="{FF2B5EF4-FFF2-40B4-BE49-F238E27FC236}">
                <a16:creationId xmlns:a16="http://schemas.microsoft.com/office/drawing/2014/main" id="{C86756F4-3E31-4370-8E5B-DC22CA5FC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itle 1">
            <a:extLst>
              <a:ext uri="{FF2B5EF4-FFF2-40B4-BE49-F238E27FC236}">
                <a16:creationId xmlns:a16="http://schemas.microsoft.com/office/drawing/2014/main" id="{49C29881-6CD5-4B5B-8AD3-C5C40DC9B898}"/>
              </a:ext>
            </a:extLst>
          </p:cNvPr>
          <p:cNvSpPr txBox="1">
            <a:spLocks/>
          </p:cNvSpPr>
          <p:nvPr/>
        </p:nvSpPr>
        <p:spPr bwMode="auto">
          <a:xfrm>
            <a:off x="520700" y="104775"/>
            <a:ext cx="8153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solidFill>
                  <a:schemeClr val="bg1"/>
                </a:solidFill>
              </a:rPr>
              <a:t>Heroin and Synthetic Opioid trends</a:t>
            </a:r>
          </a:p>
        </p:txBody>
      </p:sp>
      <p:pic>
        <p:nvPicPr>
          <p:cNvPr id="24582" name="Picture 4" descr="T:\Logos, Flags and Maps\CICAD\CICAD_horizontal_ENG_2017.png">
            <a:extLst>
              <a:ext uri="{FF2B5EF4-FFF2-40B4-BE49-F238E27FC236}">
                <a16:creationId xmlns:a16="http://schemas.microsoft.com/office/drawing/2014/main" id="{3B055A64-22EB-4F55-9877-60FE04DC1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025" y="5410200"/>
            <a:ext cx="36671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Content Placeholder 1">
            <a:extLst>
              <a:ext uri="{FF2B5EF4-FFF2-40B4-BE49-F238E27FC236}">
                <a16:creationId xmlns:a16="http://schemas.microsoft.com/office/drawing/2014/main" id="{3C7A8781-4DD3-4099-AE76-FF45F85E1DAD}"/>
              </a:ext>
            </a:extLst>
          </p:cNvPr>
          <p:cNvSpPr>
            <a:spLocks noGrp="1"/>
          </p:cNvSpPr>
          <p:nvPr>
            <p:ph idx="1"/>
          </p:nvPr>
        </p:nvSpPr>
        <p:spPr>
          <a:xfrm>
            <a:off x="2851150" y="965200"/>
            <a:ext cx="5111750" cy="1689100"/>
          </a:xfrm>
        </p:spPr>
        <p:txBody>
          <a:bodyPr/>
          <a:lstStyle/>
          <a:p>
            <a:r>
              <a:rPr lang="en-US" altLang="en-US" sz="1800" b="1" u="sng">
                <a:solidFill>
                  <a:schemeClr val="bg1"/>
                </a:solidFill>
                <a:ea typeface="Cambria" panose="02040503050406030204" pitchFamily="18" charset="0"/>
                <a:cs typeface="Cambria" panose="02040503050406030204" pitchFamily="18" charset="0"/>
              </a:rPr>
              <a:t>Heroin</a:t>
            </a:r>
            <a:r>
              <a:rPr lang="en-US" altLang="en-US" sz="1800">
                <a:solidFill>
                  <a:schemeClr val="bg1"/>
                </a:solidFill>
                <a:ea typeface="Cambria" panose="02040503050406030204" pitchFamily="18" charset="0"/>
                <a:cs typeface="Cambria" panose="02040503050406030204" pitchFamily="18" charset="0"/>
              </a:rPr>
              <a:t>:  The heroin trade in the Americas is mainly intra-regional, nearly all the heroin produced is destined for markets in the Hemsiphere.</a:t>
            </a:r>
          </a:p>
          <a:p>
            <a:r>
              <a:rPr lang="en-US" altLang="en-US" sz="1800">
                <a:solidFill>
                  <a:schemeClr val="bg1"/>
                </a:solidFill>
                <a:cs typeface="Calibri" panose="020F0502020204030204" pitchFamily="34" charset="0"/>
              </a:rPr>
              <a:t>Quantitative data on heroin came primarily from North America. </a:t>
            </a:r>
          </a:p>
        </p:txBody>
      </p:sp>
      <p:pic>
        <p:nvPicPr>
          <p:cNvPr id="24584" name="Picture 10" descr="Poppy for Remembrance Day Armistice Day SVG Printable Cut File | Etsy">
            <a:extLst>
              <a:ext uri="{FF2B5EF4-FFF2-40B4-BE49-F238E27FC236}">
                <a16:creationId xmlns:a16="http://schemas.microsoft.com/office/drawing/2014/main" id="{9F1247E2-78DD-47DE-90C9-8A4D0B74F9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0668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2" descr="Fentanyl | C22H28N2O - PubChem">
            <a:extLst>
              <a:ext uri="{FF2B5EF4-FFF2-40B4-BE49-F238E27FC236}">
                <a16:creationId xmlns:a16="http://schemas.microsoft.com/office/drawing/2014/main" id="{937DD241-7661-4B50-B986-D28285B6EF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 y="28194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Content Placeholder 1">
            <a:extLst>
              <a:ext uri="{FF2B5EF4-FFF2-40B4-BE49-F238E27FC236}">
                <a16:creationId xmlns:a16="http://schemas.microsoft.com/office/drawing/2014/main" id="{C4605DFD-E146-4B6E-A53A-5F86F5D16224}"/>
              </a:ext>
            </a:extLst>
          </p:cNvPr>
          <p:cNvSpPr txBox="1">
            <a:spLocks/>
          </p:cNvSpPr>
          <p:nvPr/>
        </p:nvSpPr>
        <p:spPr bwMode="auto">
          <a:xfrm>
            <a:off x="2743200" y="3063875"/>
            <a:ext cx="57150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1800" b="1" u="sng">
                <a:solidFill>
                  <a:schemeClr val="bg1"/>
                </a:solidFill>
                <a:ea typeface="Cambria" panose="02040503050406030204" pitchFamily="18" charset="0"/>
                <a:cs typeface="Cambria" panose="02040503050406030204" pitchFamily="18" charset="0"/>
              </a:rPr>
              <a:t>Fentanyl</a:t>
            </a:r>
            <a:r>
              <a:rPr lang="en-US" altLang="en-US" sz="1800">
                <a:solidFill>
                  <a:schemeClr val="bg1"/>
                </a:solidFill>
                <a:ea typeface="Cambria" panose="02040503050406030204" pitchFamily="18" charset="0"/>
                <a:cs typeface="Cambria" panose="02040503050406030204" pitchFamily="18" charset="0"/>
              </a:rPr>
              <a:t>:  Information on fentanyl came from North America only.</a:t>
            </a:r>
          </a:p>
          <a:p>
            <a:r>
              <a:rPr lang="en-US" altLang="en-US" sz="1800">
                <a:solidFill>
                  <a:schemeClr val="bg1"/>
                </a:solidFill>
                <a:ea typeface="Cambria" panose="02040503050406030204" pitchFamily="18" charset="0"/>
                <a:cs typeface="Cambria" panose="02040503050406030204" pitchFamily="18" charset="0"/>
              </a:rPr>
              <a:t>Concerns about fentanyl trafficking and heroin increasingly laced with fentanyl.</a:t>
            </a:r>
          </a:p>
          <a:p>
            <a:r>
              <a:rPr lang="en-US" altLang="en-US" sz="1800">
                <a:solidFill>
                  <a:schemeClr val="bg1"/>
                </a:solidFill>
                <a:ea typeface="Cambria" panose="02040503050406030204" pitchFamily="18" charset="0"/>
              </a:rPr>
              <a:t>While the synthetic fentanyl market is concentrated in North America, potential exists that it could proliferate to other countries.</a:t>
            </a:r>
            <a:endParaRPr lang="en-US" altLang="en-US">
              <a:solidFill>
                <a:schemeClr val="bg1"/>
              </a:solidFill>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F4BE5EC-1ECA-4CD3-9622-B902191634B5}"/>
              </a:ext>
            </a:extLst>
          </p:cNvPr>
          <p:cNvSpPr>
            <a:spLocks noGrp="1"/>
          </p:cNvSpPr>
          <p:nvPr>
            <p:ph type="title"/>
          </p:nvPr>
        </p:nvSpPr>
        <p:spPr/>
        <p:txBody>
          <a:bodyPr/>
          <a:lstStyle/>
          <a:p>
            <a:pPr eaLnBrk="1" hangingPunct="1"/>
            <a:endParaRPr lang="en-US" altLang="en-US"/>
          </a:p>
        </p:txBody>
      </p:sp>
      <p:sp>
        <p:nvSpPr>
          <p:cNvPr id="26627" name="Text Placeholder 3">
            <a:extLst>
              <a:ext uri="{FF2B5EF4-FFF2-40B4-BE49-F238E27FC236}">
                <a16:creationId xmlns:a16="http://schemas.microsoft.com/office/drawing/2014/main" id="{E0F894D6-114F-4836-A21C-625CE6C81A23}"/>
              </a:ext>
            </a:extLst>
          </p:cNvPr>
          <p:cNvSpPr>
            <a:spLocks noGrp="1"/>
          </p:cNvSpPr>
          <p:nvPr>
            <p:ph type="body" sz="half" idx="2"/>
          </p:nvPr>
        </p:nvSpPr>
        <p:spPr/>
        <p:txBody>
          <a:bodyPr/>
          <a:lstStyle/>
          <a:p>
            <a:pPr eaLnBrk="1" hangingPunct="1"/>
            <a:endParaRPr lang="en-US" altLang="en-US"/>
          </a:p>
        </p:txBody>
      </p:sp>
      <p:pic>
        <p:nvPicPr>
          <p:cNvPr id="26628" name="Marcador de contenido 1">
            <a:extLst>
              <a:ext uri="{FF2B5EF4-FFF2-40B4-BE49-F238E27FC236}">
                <a16:creationId xmlns:a16="http://schemas.microsoft.com/office/drawing/2014/main" id="{BCCAB0D0-B355-4C95-8322-6A618F647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le 1">
            <a:extLst>
              <a:ext uri="{FF2B5EF4-FFF2-40B4-BE49-F238E27FC236}">
                <a16:creationId xmlns:a16="http://schemas.microsoft.com/office/drawing/2014/main" id="{C0492275-6FBE-424D-A46A-1096CD6E0AA0}"/>
              </a:ext>
            </a:extLst>
          </p:cNvPr>
          <p:cNvSpPr txBox="1">
            <a:spLocks/>
          </p:cNvSpPr>
          <p:nvPr/>
        </p:nvSpPr>
        <p:spPr bwMode="auto">
          <a:xfrm>
            <a:off x="520700" y="104775"/>
            <a:ext cx="8153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solidFill>
                  <a:schemeClr val="bg1"/>
                </a:solidFill>
              </a:rPr>
              <a:t>Methamphetamine trends</a:t>
            </a:r>
          </a:p>
        </p:txBody>
      </p:sp>
      <p:pic>
        <p:nvPicPr>
          <p:cNvPr id="26630" name="Picture 4" descr="T:\Logos, Flags and Maps\CICAD\CICAD_horizontal_ENG_2017.png">
            <a:extLst>
              <a:ext uri="{FF2B5EF4-FFF2-40B4-BE49-F238E27FC236}">
                <a16:creationId xmlns:a16="http://schemas.microsoft.com/office/drawing/2014/main" id="{9E0B0ADC-0702-4516-B8B0-1A7CF1361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025" y="5410200"/>
            <a:ext cx="36671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Content Placeholder 1">
            <a:extLst>
              <a:ext uri="{FF2B5EF4-FFF2-40B4-BE49-F238E27FC236}">
                <a16:creationId xmlns:a16="http://schemas.microsoft.com/office/drawing/2014/main" id="{CDE1567D-5ECA-4F61-B01C-715576BFCBAC}"/>
              </a:ext>
            </a:extLst>
          </p:cNvPr>
          <p:cNvSpPr>
            <a:spLocks noGrp="1"/>
          </p:cNvSpPr>
          <p:nvPr>
            <p:ph idx="1"/>
          </p:nvPr>
        </p:nvSpPr>
        <p:spPr>
          <a:xfrm>
            <a:off x="2449513" y="1066800"/>
            <a:ext cx="6237287" cy="2743200"/>
          </a:xfrm>
        </p:spPr>
        <p:txBody>
          <a:bodyPr/>
          <a:lstStyle/>
          <a:p>
            <a:pPr>
              <a:lnSpc>
                <a:spcPct val="115000"/>
              </a:lnSpc>
              <a:spcBef>
                <a:spcPct val="0"/>
              </a:spcBef>
              <a:buFont typeface="Symbol" panose="05050102010706020507" pitchFamily="18" charset="2"/>
              <a:buChar char=""/>
            </a:pPr>
            <a:r>
              <a:rPr lang="en-US" altLang="en-US" sz="1800">
                <a:solidFill>
                  <a:schemeClr val="bg1"/>
                </a:solidFill>
                <a:ea typeface="Calibri" panose="020F0502020204030204" pitchFamily="34" charset="0"/>
                <a:cs typeface="Times New Roman" panose="02020603050405020304" pitchFamily="18" charset="0"/>
              </a:rPr>
              <a:t>Methamphetamine is the most common synthetic drug in the region.</a:t>
            </a:r>
          </a:p>
          <a:p>
            <a:pPr>
              <a:lnSpc>
                <a:spcPct val="115000"/>
              </a:lnSpc>
              <a:spcBef>
                <a:spcPct val="0"/>
              </a:spcBef>
              <a:buFont typeface="Symbol" panose="05050102010706020507" pitchFamily="18" charset="2"/>
              <a:buChar char=""/>
            </a:pPr>
            <a:r>
              <a:rPr lang="en-US" altLang="en-US" sz="1800">
                <a:solidFill>
                  <a:schemeClr val="bg1"/>
                </a:solidFill>
                <a:ea typeface="Calibri" panose="020F0502020204030204" pitchFamily="34" charset="0"/>
                <a:cs typeface="Times New Roman" panose="02020603050405020304" pitchFamily="18" charset="0"/>
              </a:rPr>
              <a:t>Market remains concentrated in North America; however, production has shifted south into Mexico. </a:t>
            </a:r>
          </a:p>
          <a:p>
            <a:pPr>
              <a:lnSpc>
                <a:spcPct val="115000"/>
              </a:lnSpc>
              <a:spcBef>
                <a:spcPct val="0"/>
              </a:spcBef>
              <a:buFont typeface="Symbol" panose="05050102010706020507" pitchFamily="18" charset="2"/>
              <a:buChar char=""/>
            </a:pPr>
            <a:r>
              <a:rPr lang="en-US" altLang="en-US" sz="1800">
                <a:solidFill>
                  <a:schemeClr val="bg1"/>
                </a:solidFill>
                <a:ea typeface="Calibri" panose="020F0502020204030204" pitchFamily="34" charset="0"/>
                <a:cs typeface="Times New Roman" panose="02020603050405020304" pitchFamily="18" charset="0"/>
              </a:rPr>
              <a:t>Methamphetamine seizures have increased proportionally more than any other drug seized.</a:t>
            </a:r>
          </a:p>
          <a:p>
            <a:pPr>
              <a:lnSpc>
                <a:spcPct val="115000"/>
              </a:lnSpc>
              <a:spcBef>
                <a:spcPct val="0"/>
              </a:spcBef>
              <a:buFont typeface="Symbol" panose="05050102010706020507" pitchFamily="18" charset="2"/>
              <a:buChar char=""/>
            </a:pPr>
            <a:r>
              <a:rPr lang="en-US" altLang="en-US" sz="1800">
                <a:solidFill>
                  <a:schemeClr val="bg1"/>
                </a:solidFill>
                <a:ea typeface="Calibri" panose="020F0502020204030204" pitchFamily="34" charset="0"/>
                <a:cs typeface="Times New Roman" panose="02020603050405020304" pitchFamily="18" charset="0"/>
              </a:rPr>
              <a:t>Indicators on meth laboratory seizures suggest that individual laboratories are producing more. </a:t>
            </a:r>
          </a:p>
        </p:txBody>
      </p:sp>
      <p:pic>
        <p:nvPicPr>
          <p:cNvPr id="26632" name="Picture 10" descr="Methamphetamine | C10H15N - PubChem">
            <a:extLst>
              <a:ext uri="{FF2B5EF4-FFF2-40B4-BE49-F238E27FC236}">
                <a16:creationId xmlns:a16="http://schemas.microsoft.com/office/drawing/2014/main" id="{3567D6F6-28B3-4A63-A114-97E45F5D92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10382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1">
            <a:extLst>
              <a:ext uri="{FF2B5EF4-FFF2-40B4-BE49-F238E27FC236}">
                <a16:creationId xmlns:a16="http://schemas.microsoft.com/office/drawing/2014/main" id="{A1C41AB8-8B53-435E-ABAA-D6A812A04FBE}"/>
              </a:ext>
            </a:extLst>
          </p:cNvPr>
          <p:cNvSpPr txBox="1">
            <a:spLocks noChangeArrowheads="1"/>
          </p:cNvSpPr>
          <p:nvPr/>
        </p:nvSpPr>
        <p:spPr bwMode="auto">
          <a:xfrm>
            <a:off x="438150" y="4221163"/>
            <a:ext cx="8235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u="sng">
                <a:solidFill>
                  <a:schemeClr val="bg1"/>
                </a:solidFill>
                <a:cs typeface="Calibri" panose="020F0502020204030204" pitchFamily="34" charset="0"/>
              </a:rPr>
              <a:t>Early warning systems</a:t>
            </a:r>
            <a:r>
              <a:rPr lang="en-US" altLang="en-US" sz="1800" u="sng">
                <a:solidFill>
                  <a:schemeClr val="bg1"/>
                </a:solidFill>
                <a:cs typeface="Calibri" panose="020F0502020204030204" pitchFamily="34" charset="0"/>
              </a:rPr>
              <a:t> </a:t>
            </a:r>
            <a:r>
              <a:rPr lang="en-US" altLang="en-US" sz="1800" b="1">
                <a:solidFill>
                  <a:schemeClr val="bg1"/>
                </a:solidFill>
                <a:cs typeface="Calibri" panose="020F0502020204030204" pitchFamily="34" charset="0"/>
              </a:rPr>
              <a:t>are a valuable tool for identifying the spread of synthetic drugs and other novel substances in the region</a:t>
            </a:r>
            <a:endParaRPr lang="en-US" altLang="en-US" sz="1800" b="1">
              <a:solidFill>
                <a:schemeClr val="bg1"/>
              </a:solidFill>
              <a:ea typeface="Calibri" panose="020F0502020204030204" pitchFamily="34" charset="0"/>
              <a:cs typeface="Times New Roman" panose="02020603050405020304" pitchFamily="18" charset="0"/>
            </a:endParaRPr>
          </a:p>
          <a:p>
            <a:pPr>
              <a:spcBef>
                <a:spcPct val="0"/>
              </a:spcBef>
              <a:buFontTx/>
              <a:buNone/>
            </a:pPr>
            <a:endParaRPr lang="en-US" altLang="en-US" sz="1800"/>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E093A6C-4A69-4E07-9532-175AF5FBD16D}"/>
              </a:ext>
            </a:extLst>
          </p:cNvPr>
          <p:cNvSpPr>
            <a:spLocks noGrp="1"/>
          </p:cNvSpPr>
          <p:nvPr>
            <p:ph type="title"/>
          </p:nvPr>
        </p:nvSpPr>
        <p:spPr/>
        <p:txBody>
          <a:bodyPr/>
          <a:lstStyle/>
          <a:p>
            <a:pPr eaLnBrk="1" hangingPunct="1"/>
            <a:endParaRPr lang="en-US" altLang="en-US"/>
          </a:p>
        </p:txBody>
      </p:sp>
      <p:sp>
        <p:nvSpPr>
          <p:cNvPr id="28675" name="Text Placeholder 3">
            <a:extLst>
              <a:ext uri="{FF2B5EF4-FFF2-40B4-BE49-F238E27FC236}">
                <a16:creationId xmlns:a16="http://schemas.microsoft.com/office/drawing/2014/main" id="{5CA32137-950B-4966-A2B2-751DA73BEAB2}"/>
              </a:ext>
            </a:extLst>
          </p:cNvPr>
          <p:cNvSpPr>
            <a:spLocks noGrp="1"/>
          </p:cNvSpPr>
          <p:nvPr>
            <p:ph type="body" sz="half" idx="2"/>
          </p:nvPr>
        </p:nvSpPr>
        <p:spPr/>
        <p:txBody>
          <a:bodyPr/>
          <a:lstStyle/>
          <a:p>
            <a:pPr eaLnBrk="1" hangingPunct="1"/>
            <a:endParaRPr lang="en-US" altLang="en-US"/>
          </a:p>
        </p:txBody>
      </p:sp>
      <p:pic>
        <p:nvPicPr>
          <p:cNvPr id="28676" name="Marcador de contenido 1">
            <a:extLst>
              <a:ext uri="{FF2B5EF4-FFF2-40B4-BE49-F238E27FC236}">
                <a16:creationId xmlns:a16="http://schemas.microsoft.com/office/drawing/2014/main" id="{861FFE47-EF1B-4301-8795-F5F7E8F5E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itle 1">
            <a:extLst>
              <a:ext uri="{FF2B5EF4-FFF2-40B4-BE49-F238E27FC236}">
                <a16:creationId xmlns:a16="http://schemas.microsoft.com/office/drawing/2014/main" id="{271272A7-EA29-43A0-B061-C0AB7B56169E}"/>
              </a:ext>
            </a:extLst>
          </p:cNvPr>
          <p:cNvSpPr txBox="1">
            <a:spLocks/>
          </p:cNvSpPr>
          <p:nvPr/>
        </p:nvSpPr>
        <p:spPr bwMode="auto">
          <a:xfrm>
            <a:off x="520700" y="104775"/>
            <a:ext cx="8153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chemeClr val="bg1"/>
                </a:solidFill>
              </a:rPr>
              <a:t>New Challenges for Drug Policy</a:t>
            </a:r>
          </a:p>
        </p:txBody>
      </p:sp>
      <p:pic>
        <p:nvPicPr>
          <p:cNvPr id="28678" name="Diagram 2">
            <a:extLst>
              <a:ext uri="{FF2B5EF4-FFF2-40B4-BE49-F238E27FC236}">
                <a16:creationId xmlns:a16="http://schemas.microsoft.com/office/drawing/2014/main" id="{11F12DD9-F069-44A0-983D-68E69271BF3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1325563"/>
            <a:ext cx="9017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T:\Logos, Flags and Maps\CICAD\CICAD_horizontal_ENG_2017.png">
            <a:extLst>
              <a:ext uri="{FF2B5EF4-FFF2-40B4-BE49-F238E27FC236}">
                <a16:creationId xmlns:a16="http://schemas.microsoft.com/office/drawing/2014/main" id="{9F6388EB-A8FC-44AD-9D33-AE3DBB9DC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7025" y="5410200"/>
            <a:ext cx="36671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Marcador de contenido 1">
            <a:extLst>
              <a:ext uri="{FF2B5EF4-FFF2-40B4-BE49-F238E27FC236}">
                <a16:creationId xmlns:a16="http://schemas.microsoft.com/office/drawing/2014/main" id="{157B9EB6-F980-4DF3-9C74-A4933B1711B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4763"/>
            <a:ext cx="9139238" cy="6853237"/>
          </a:xfrm>
        </p:spPr>
      </p:pic>
      <p:sp>
        <p:nvSpPr>
          <p:cNvPr id="30723" name="Título 1">
            <a:extLst>
              <a:ext uri="{FF2B5EF4-FFF2-40B4-BE49-F238E27FC236}">
                <a16:creationId xmlns:a16="http://schemas.microsoft.com/office/drawing/2014/main" id="{2AD869DF-B2AC-4EEC-83D5-14E145C9E138}"/>
              </a:ext>
            </a:extLst>
          </p:cNvPr>
          <p:cNvSpPr txBox="1">
            <a:spLocks/>
          </p:cNvSpPr>
          <p:nvPr/>
        </p:nvSpPr>
        <p:spPr bwMode="auto">
          <a:xfrm>
            <a:off x="628650" y="1212850"/>
            <a:ext cx="7886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s-ES_tradnl" altLang="es-ES_tradnl" sz="2400">
                <a:solidFill>
                  <a:schemeClr val="bg1"/>
                </a:solidFill>
                <a:latin typeface="Arial" panose="020B0604020202020204" pitchFamily="34" charset="0"/>
                <a:ea typeface="MS PGothic" panose="020B0600070205080204" pitchFamily="34" charset="-128"/>
              </a:rPr>
              <a:t>Marya Hynes </a:t>
            </a:r>
          </a:p>
        </p:txBody>
      </p:sp>
      <p:sp>
        <p:nvSpPr>
          <p:cNvPr id="7172" name="Marcador de contenido 2">
            <a:extLst>
              <a:ext uri="{FF2B5EF4-FFF2-40B4-BE49-F238E27FC236}">
                <a16:creationId xmlns:a16="http://schemas.microsoft.com/office/drawing/2014/main" id="{278C3D5D-3B31-44B6-A0F1-C4B34343D4CF}"/>
              </a:ext>
            </a:extLst>
          </p:cNvPr>
          <p:cNvSpPr txBox="1">
            <a:spLocks/>
          </p:cNvSpPr>
          <p:nvPr/>
        </p:nvSpPr>
        <p:spPr bwMode="auto">
          <a:xfrm>
            <a:off x="628650" y="1776413"/>
            <a:ext cx="7886700" cy="438150"/>
          </a:xfrm>
          <a:prstGeom prst="rect">
            <a:avLst/>
          </a:prstGeom>
          <a:noFill/>
          <a:ln>
            <a:noFill/>
          </a:ln>
        </p:spPr>
        <p:txBody>
          <a:bodyPr/>
          <a:lstStyle>
            <a:lvl1pPr marL="228600" indent="-228600">
              <a:spcBef>
                <a:spcPct val="20000"/>
              </a:spcBef>
              <a:buFont typeface="Arial" charset="0"/>
              <a:buChar char="•"/>
              <a:defRPr sz="3200">
                <a:solidFill>
                  <a:schemeClr val="tx1"/>
                </a:solidFill>
                <a:latin typeface="Calibri" charset="0"/>
                <a:ea typeface="ＭＳ Ｐゴシック" charset="-128"/>
              </a:defRPr>
            </a:lvl1pPr>
            <a:lvl2pPr marL="685800" indent="-22860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fontAlgn="base">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fontAlgn="base">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fontAlgn="base">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fontAlgn="base">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lnSpc>
                <a:spcPct val="90000"/>
              </a:lnSpc>
              <a:spcBef>
                <a:spcPts val="1000"/>
              </a:spcBef>
              <a:defRPr/>
            </a:pPr>
            <a:r>
              <a:rPr lang="en-US" altLang="es-ES_tradnl" sz="1600" dirty="0">
                <a:solidFill>
                  <a:schemeClr val="tx2">
                    <a:lumMod val="20000"/>
                    <a:lumOff val="80000"/>
                  </a:schemeClr>
                </a:solidFill>
                <a:latin typeface="Arial" charset="0"/>
                <a:ea typeface="Arial" charset="0"/>
                <a:cs typeface="Arial" charset="0"/>
              </a:rPr>
              <a:t>Inter-American Observatory on Drugs (OID)</a:t>
            </a:r>
          </a:p>
        </p:txBody>
      </p:sp>
      <p:sp>
        <p:nvSpPr>
          <p:cNvPr id="30725" name="Marcador de fecha 3">
            <a:extLst>
              <a:ext uri="{FF2B5EF4-FFF2-40B4-BE49-F238E27FC236}">
                <a16:creationId xmlns:a16="http://schemas.microsoft.com/office/drawing/2014/main" id="{6CA9BE7D-77BE-4C0A-9030-B6164080CA51}"/>
              </a:ext>
            </a:extLst>
          </p:cNvPr>
          <p:cNvSpPr>
            <a:spLocks noGrp="1"/>
          </p:cNvSpPr>
          <p:nvPr>
            <p:ph type="dt" sz="quarter" idx="10"/>
          </p:nvPr>
        </p:nvSpPr>
        <p:spPr bwMode="auto">
          <a:xfrm>
            <a:off x="64579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s-ES_tradnl" altLang="es-ES_tradnl" sz="1600" b="1">
                <a:solidFill>
                  <a:schemeClr val="bg1"/>
                </a:solidFill>
                <a:latin typeface="Arial" panose="020B0604020202020204" pitchFamily="34" charset="0"/>
                <a:ea typeface="MS PGothic" panose="020B0600070205080204" pitchFamily="34" charset="-128"/>
                <a:cs typeface="Arial" panose="020B0604020202020204" pitchFamily="34" charset="0"/>
              </a:rPr>
              <a:t>11/17/2021</a:t>
            </a:r>
          </a:p>
        </p:txBody>
      </p:sp>
      <p:sp>
        <p:nvSpPr>
          <p:cNvPr id="9" name="Rectángulo 8">
            <a:extLst>
              <a:ext uri="{FF2B5EF4-FFF2-40B4-BE49-F238E27FC236}">
                <a16:creationId xmlns:a16="http://schemas.microsoft.com/office/drawing/2014/main" id="{79E4545E-AAAF-44B5-8FDF-B8F1CFC958A0}"/>
              </a:ext>
            </a:extLst>
          </p:cNvPr>
          <p:cNvSpPr/>
          <p:nvPr/>
        </p:nvSpPr>
        <p:spPr>
          <a:xfrm>
            <a:off x="628650" y="990600"/>
            <a:ext cx="5456238" cy="444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defRPr/>
            </a:pPr>
            <a:endParaRPr lang="es-ES_tradnl" altLang="en-US" sz="1800">
              <a:solidFill>
                <a:srgbClr val="FFFFFF"/>
              </a:solidFill>
            </a:endParaRPr>
          </a:p>
        </p:txBody>
      </p:sp>
      <p:sp>
        <p:nvSpPr>
          <p:cNvPr id="30727" name="Marcador de contenido 2">
            <a:extLst>
              <a:ext uri="{FF2B5EF4-FFF2-40B4-BE49-F238E27FC236}">
                <a16:creationId xmlns:a16="http://schemas.microsoft.com/office/drawing/2014/main" id="{2C917DCC-3A50-4D17-A97E-3D26FA923383}"/>
              </a:ext>
            </a:extLst>
          </p:cNvPr>
          <p:cNvSpPr txBox="1">
            <a:spLocks/>
          </p:cNvSpPr>
          <p:nvPr/>
        </p:nvSpPr>
        <p:spPr bwMode="auto">
          <a:xfrm>
            <a:off x="628650" y="2160588"/>
            <a:ext cx="78867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pPr>
            <a:r>
              <a:rPr lang="es-ES" altLang="es-ES_tradnl" sz="1600">
                <a:solidFill>
                  <a:srgbClr val="C6D9F1"/>
                </a:solidFill>
                <a:latin typeface="Arial" panose="020B0604020202020204" pitchFamily="34" charset="0"/>
                <a:ea typeface="MS PGothic" panose="020B0600070205080204" pitchFamily="34" charset="-128"/>
              </a:rPr>
              <a:t>Inter-American Drug Abuse Control Commision (CICAD)</a:t>
            </a:r>
            <a:endParaRPr lang="en-US" altLang="es-ES_tradnl" sz="1600">
              <a:solidFill>
                <a:srgbClr val="C6D9F1"/>
              </a:solidFill>
              <a:latin typeface="Arial" panose="020B0604020202020204" pitchFamily="34" charset="0"/>
              <a:ea typeface="MS PGothic" panose="020B0600070205080204" pitchFamily="34" charset="-128"/>
            </a:endParaRPr>
          </a:p>
        </p:txBody>
      </p:sp>
      <p:sp>
        <p:nvSpPr>
          <p:cNvPr id="29704" name="Marcador de contenido 2">
            <a:extLst>
              <a:ext uri="{FF2B5EF4-FFF2-40B4-BE49-F238E27FC236}">
                <a16:creationId xmlns:a16="http://schemas.microsoft.com/office/drawing/2014/main" id="{0BD154BC-FE80-4CD3-AAF6-5F8711727EB9}"/>
              </a:ext>
            </a:extLst>
          </p:cNvPr>
          <p:cNvSpPr txBox="1">
            <a:spLocks/>
          </p:cNvSpPr>
          <p:nvPr/>
        </p:nvSpPr>
        <p:spPr bwMode="auto">
          <a:xfrm>
            <a:off x="628650" y="2503488"/>
            <a:ext cx="7886700" cy="436562"/>
          </a:xfrm>
          <a:prstGeom prst="rect">
            <a:avLst/>
          </a:prstGeom>
          <a:noFill/>
          <a:ln>
            <a:noFill/>
          </a:ln>
        </p:spPr>
        <p:txBody>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ts val="1000"/>
              </a:spcBef>
              <a:defRPr/>
            </a:pPr>
            <a:r>
              <a:rPr lang="en-US" altLang="es-ES_tradnl" sz="1600" dirty="0">
                <a:solidFill>
                  <a:srgbClr val="C6D9F1"/>
                </a:solidFill>
                <a:latin typeface="Arial" panose="020B0604020202020204" pitchFamily="34" charset="0"/>
              </a:rPr>
              <a:t>mhynes@oas.org</a:t>
            </a:r>
          </a:p>
          <a:p>
            <a:pPr eaLnBrk="1" hangingPunct="1">
              <a:lnSpc>
                <a:spcPct val="90000"/>
              </a:lnSpc>
              <a:spcBef>
                <a:spcPts val="1000"/>
              </a:spcBef>
              <a:defRPr/>
            </a:pPr>
            <a:r>
              <a:rPr lang="en-US" altLang="en-US" sz="1600" dirty="0">
                <a:solidFill>
                  <a:schemeClr val="accent1">
                    <a:lumMod val="40000"/>
                    <a:lumOff val="60000"/>
                  </a:schemeClr>
                </a:solidFill>
              </a:rPr>
              <a:t>Twitter @CICAD_OEA</a:t>
            </a:r>
            <a:endParaRPr lang="es-ES_tradnl" altLang="es-ES_tradnl" sz="1600" dirty="0">
              <a:solidFill>
                <a:schemeClr val="accent1">
                  <a:lumMod val="40000"/>
                  <a:lumOff val="60000"/>
                </a:schemeClr>
              </a:solidFill>
              <a:latin typeface="Arial" panose="020B0604020202020204" pitchFamily="34" charset="0"/>
            </a:endParaRPr>
          </a:p>
        </p:txBody>
      </p:sp>
      <p:sp>
        <p:nvSpPr>
          <p:cNvPr id="10" name="Rectángulo 9">
            <a:extLst>
              <a:ext uri="{FF2B5EF4-FFF2-40B4-BE49-F238E27FC236}">
                <a16:creationId xmlns:a16="http://schemas.microsoft.com/office/drawing/2014/main" id="{8912A3F7-A340-46C8-96EF-5E538FFDE022}"/>
              </a:ext>
            </a:extLst>
          </p:cNvPr>
          <p:cNvSpPr/>
          <p:nvPr/>
        </p:nvSpPr>
        <p:spPr>
          <a:xfrm>
            <a:off x="628650" y="3138488"/>
            <a:ext cx="5456238" cy="460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defRPr/>
            </a:pPr>
            <a:endParaRPr lang="es-ES_tradnl" altLang="en-US" sz="1800">
              <a:solidFill>
                <a:srgbClr val="FFFFFF"/>
              </a:solidFill>
            </a:endParaRPr>
          </a:p>
        </p:txBody>
      </p:sp>
      <p:pic>
        <p:nvPicPr>
          <p:cNvPr id="30730" name="Imagen 1">
            <a:extLst>
              <a:ext uri="{FF2B5EF4-FFF2-40B4-BE49-F238E27FC236}">
                <a16:creationId xmlns:a16="http://schemas.microsoft.com/office/drawing/2014/main" id="{C39DC14E-6B51-4303-972C-E4CB311DEB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8863" y="5373688"/>
            <a:ext cx="275431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Box 1">
            <a:extLst>
              <a:ext uri="{FF2B5EF4-FFF2-40B4-BE49-F238E27FC236}">
                <a16:creationId xmlns:a16="http://schemas.microsoft.com/office/drawing/2014/main" id="{35B4FF3E-E792-4224-A5CA-6FC9C0895C59}"/>
              </a:ext>
            </a:extLst>
          </p:cNvPr>
          <p:cNvSpPr txBox="1">
            <a:spLocks noChangeArrowheads="1"/>
          </p:cNvSpPr>
          <p:nvPr/>
        </p:nvSpPr>
        <p:spPr bwMode="auto">
          <a:xfrm>
            <a:off x="1676400" y="3787775"/>
            <a:ext cx="257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solidFill>
                  <a:schemeClr val="bg1"/>
                </a:solidFill>
              </a:rPr>
              <a:t>www.cicad.oas.org</a:t>
            </a:r>
          </a:p>
        </p:txBody>
      </p:sp>
      <p:pic>
        <p:nvPicPr>
          <p:cNvPr id="30732" name="Picture 11" descr="A screenshot of a computer&#10;&#10;Description automatically generated with medium confidence">
            <a:extLst>
              <a:ext uri="{FF2B5EF4-FFF2-40B4-BE49-F238E27FC236}">
                <a16:creationId xmlns:a16="http://schemas.microsoft.com/office/drawing/2014/main" id="{107800F7-20D3-4A60-9949-A03F65902D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539" t="26195" r="38605" b="8002"/>
          <a:stretch>
            <a:fillRect/>
          </a:stretch>
        </p:blipFill>
        <p:spPr bwMode="auto">
          <a:xfrm>
            <a:off x="5237163" y="2605088"/>
            <a:ext cx="20574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7">
            <a:extLst>
              <a:ext uri="{FF2B5EF4-FFF2-40B4-BE49-F238E27FC236}">
                <a16:creationId xmlns:a16="http://schemas.microsoft.com/office/drawing/2014/main" id="{21E61826-6CA8-49B3-9251-78075F157C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2597150"/>
            <a:ext cx="2071687"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Teubner\AppData\Local\Microsoft\Windows\Temporary Internet Files\Content.Outlook\LC3PUQ80\OASWALLHD.jpg">
            <a:extLst>
              <a:ext uri="{FF2B5EF4-FFF2-40B4-BE49-F238E27FC236}">
                <a16:creationId xmlns:a16="http://schemas.microsoft.com/office/drawing/2014/main" id="{23405E73-9744-417B-B08A-53FA02316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Marcador de contenido 1">
            <a:extLst>
              <a:ext uri="{FF2B5EF4-FFF2-40B4-BE49-F238E27FC236}">
                <a16:creationId xmlns:a16="http://schemas.microsoft.com/office/drawing/2014/main" id="{5B386CDD-FA4D-4CE1-9951-50196E69223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463" y="0"/>
            <a:ext cx="9161463" cy="6858000"/>
          </a:xfrm>
        </p:spPr>
      </p:pic>
      <p:sp>
        <p:nvSpPr>
          <p:cNvPr id="3076" name="Title 1">
            <a:extLst>
              <a:ext uri="{FF2B5EF4-FFF2-40B4-BE49-F238E27FC236}">
                <a16:creationId xmlns:a16="http://schemas.microsoft.com/office/drawing/2014/main" id="{CF502D60-CF35-41B8-B588-7FCEF9C03152}"/>
              </a:ext>
            </a:extLst>
          </p:cNvPr>
          <p:cNvSpPr>
            <a:spLocks noGrp="1"/>
          </p:cNvSpPr>
          <p:nvPr>
            <p:ph type="title"/>
          </p:nvPr>
        </p:nvSpPr>
        <p:spPr>
          <a:xfrm>
            <a:off x="523875" y="1219200"/>
            <a:ext cx="8077200" cy="2771775"/>
          </a:xfrm>
        </p:spPr>
        <p:txBody>
          <a:bodyPr/>
          <a:lstStyle/>
          <a:p>
            <a:pPr algn="ctr" eaLnBrk="1" hangingPunct="1"/>
            <a:br>
              <a:rPr lang="en-US" altLang="en-US" sz="2800">
                <a:solidFill>
                  <a:schemeClr val="bg1"/>
                </a:solidFill>
              </a:rPr>
            </a:br>
            <a:br>
              <a:rPr lang="en-US" altLang="en-US" sz="2800">
                <a:solidFill>
                  <a:schemeClr val="bg1"/>
                </a:solidFill>
              </a:rPr>
            </a:br>
            <a:r>
              <a:rPr lang="en-US" altLang="en-US" sz="2800">
                <a:solidFill>
                  <a:schemeClr val="bg1"/>
                </a:solidFill>
              </a:rPr>
              <a:t>                                                                                                               </a:t>
            </a: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b="0">
                <a:solidFill>
                  <a:schemeClr val="bg1"/>
                </a:solidFill>
              </a:rPr>
            </a:br>
            <a:r>
              <a:rPr lang="en-US" altLang="en-US" sz="2200" b="0">
                <a:solidFill>
                  <a:schemeClr val="bg1"/>
                </a:solidFill>
              </a:rPr>
              <a:t>ORGANIZATION OF AMERICAN STATES (OAS)</a:t>
            </a:r>
            <a:br>
              <a:rPr lang="en-US" altLang="en-US" sz="2200" b="0">
                <a:solidFill>
                  <a:schemeClr val="bg1"/>
                </a:solidFill>
              </a:rPr>
            </a:br>
            <a:r>
              <a:rPr lang="en-US" altLang="en-US" sz="2200" b="0">
                <a:solidFill>
                  <a:schemeClr val="bg1"/>
                </a:solidFill>
              </a:rPr>
              <a:t>INTER-AMERICAN DRUG ABUSE CONTROL COMMISSION (CICAD)</a:t>
            </a: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br>
              <a:rPr lang="en-US" altLang="en-US" sz="2800">
                <a:solidFill>
                  <a:schemeClr val="bg1"/>
                </a:solidFill>
              </a:rPr>
            </a:br>
            <a:r>
              <a:rPr lang="en-US" altLang="en-US" sz="2800">
                <a:solidFill>
                  <a:schemeClr val="bg1"/>
                </a:solidFill>
              </a:rPr>
              <a:t>REPORT ON </a:t>
            </a:r>
            <a:r>
              <a:rPr lang="en-US" altLang="en-US" sz="3000">
                <a:solidFill>
                  <a:schemeClr val="bg1"/>
                </a:solidFill>
              </a:rPr>
              <a:t>DRUG SUPPLY IN THE AMERICAS </a:t>
            </a:r>
            <a:br>
              <a:rPr lang="en-US" altLang="en-US" sz="3000">
                <a:solidFill>
                  <a:schemeClr val="bg1"/>
                </a:solidFill>
              </a:rPr>
            </a:br>
            <a:r>
              <a:rPr lang="en-US" altLang="en-US" sz="3000">
                <a:solidFill>
                  <a:schemeClr val="bg1"/>
                </a:solidFill>
              </a:rPr>
              <a:t>Executive Summary</a:t>
            </a:r>
          </a:p>
        </p:txBody>
      </p:sp>
      <p:pic>
        <p:nvPicPr>
          <p:cNvPr id="3077" name="Picture 4" descr="T:\Logos, Flags and Maps\CICAD\CICAD_horizontal_ENG_2017.png">
            <a:extLst>
              <a:ext uri="{FF2B5EF4-FFF2-40B4-BE49-F238E27FC236}">
                <a16:creationId xmlns:a16="http://schemas.microsoft.com/office/drawing/2014/main" id="{3BDFEB3A-4017-420F-9236-60A917048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613" y="5395913"/>
            <a:ext cx="355441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Teubner\AppData\Local\Microsoft\Windows\Temporary Internet Files\Content.Outlook\LC3PUQ80\OASWALLHD.jpg">
            <a:extLst>
              <a:ext uri="{FF2B5EF4-FFF2-40B4-BE49-F238E27FC236}">
                <a16:creationId xmlns:a16="http://schemas.microsoft.com/office/drawing/2014/main" id="{7847E517-69CB-40A4-8D24-7369EBFE0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Marcador de contenido 1">
            <a:extLst>
              <a:ext uri="{FF2B5EF4-FFF2-40B4-BE49-F238E27FC236}">
                <a16:creationId xmlns:a16="http://schemas.microsoft.com/office/drawing/2014/main" id="{43AD233F-C500-4997-94EA-0EC4E9EFB8DA}"/>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7463" y="0"/>
            <a:ext cx="9161463" cy="6858000"/>
          </a:xfrm>
        </p:spPr>
      </p:pic>
      <p:sp>
        <p:nvSpPr>
          <p:cNvPr id="2" name="Title 1">
            <a:extLst>
              <a:ext uri="{FF2B5EF4-FFF2-40B4-BE49-F238E27FC236}">
                <a16:creationId xmlns:a16="http://schemas.microsoft.com/office/drawing/2014/main" id="{DBA4FC05-77F0-40D4-A99A-7C3AC484D240}"/>
              </a:ext>
            </a:extLst>
          </p:cNvPr>
          <p:cNvSpPr>
            <a:spLocks noGrp="1"/>
          </p:cNvSpPr>
          <p:nvPr>
            <p:ph type="title"/>
          </p:nvPr>
        </p:nvSpPr>
        <p:spPr>
          <a:xfrm>
            <a:off x="0" y="0"/>
            <a:ext cx="9144000" cy="704850"/>
          </a:xfrm>
        </p:spPr>
        <p:txBody>
          <a:bodyPr>
            <a:normAutofit fontScale="90000"/>
          </a:bodyPr>
          <a:lstStyle/>
          <a:p>
            <a:pPr algn="ctr" eaLnBrk="1" hangingPunct="1">
              <a:defRPr/>
            </a:pPr>
            <a:br>
              <a:rPr lang="en-US" altLang="en-US" sz="2500">
                <a:solidFill>
                  <a:schemeClr val="bg1"/>
                </a:solidFill>
              </a:rPr>
            </a:br>
            <a:r>
              <a:rPr lang="en-US" altLang="en-US" sz="2500">
                <a:solidFill>
                  <a:schemeClr val="bg1"/>
                </a:solidFill>
              </a:rPr>
              <a:t>The Inter-American Drug Abuse Control Commission</a:t>
            </a:r>
          </a:p>
        </p:txBody>
      </p:sp>
      <p:pic>
        <p:nvPicPr>
          <p:cNvPr id="4101" name="Diagram 2">
            <a:extLst>
              <a:ext uri="{FF2B5EF4-FFF2-40B4-BE49-F238E27FC236}">
                <a16:creationId xmlns:a16="http://schemas.microsoft.com/office/drawing/2014/main" id="{62A18997-8930-4881-A7D4-23C4FB377BF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977900"/>
            <a:ext cx="88011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T:\Logos, Flags and Maps\CICAD\CICAD_horizontal_ENG_2017.png">
            <a:extLst>
              <a:ext uri="{FF2B5EF4-FFF2-40B4-BE49-F238E27FC236}">
                <a16:creationId xmlns:a16="http://schemas.microsoft.com/office/drawing/2014/main" id="{26CAA655-7AD5-4827-8F1D-70FDF9E89A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5613" y="5395913"/>
            <a:ext cx="355441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Teubner\AppData\Local\Microsoft\Windows\Temporary Internet Files\Content.Outlook\LC3PUQ80\OASWALLHD.jpg">
            <a:extLst>
              <a:ext uri="{FF2B5EF4-FFF2-40B4-BE49-F238E27FC236}">
                <a16:creationId xmlns:a16="http://schemas.microsoft.com/office/drawing/2014/main" id="{BBC63B60-BF1E-46CE-B4F1-4A34B271E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Marcador de contenido 1">
            <a:extLst>
              <a:ext uri="{FF2B5EF4-FFF2-40B4-BE49-F238E27FC236}">
                <a16:creationId xmlns:a16="http://schemas.microsoft.com/office/drawing/2014/main" id="{B80443E3-8CD0-4548-97B6-01EF87497D56}"/>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7463" y="0"/>
            <a:ext cx="9161463" cy="6858000"/>
          </a:xfrm>
        </p:spPr>
      </p:pic>
      <p:sp>
        <p:nvSpPr>
          <p:cNvPr id="6148" name="Title 1">
            <a:extLst>
              <a:ext uri="{FF2B5EF4-FFF2-40B4-BE49-F238E27FC236}">
                <a16:creationId xmlns:a16="http://schemas.microsoft.com/office/drawing/2014/main" id="{8854CFCE-E67C-40C6-AC75-E2F06A752204}"/>
              </a:ext>
            </a:extLst>
          </p:cNvPr>
          <p:cNvSpPr>
            <a:spLocks noGrp="1"/>
          </p:cNvSpPr>
          <p:nvPr>
            <p:ph type="title"/>
          </p:nvPr>
        </p:nvSpPr>
        <p:spPr>
          <a:xfrm>
            <a:off x="0" y="0"/>
            <a:ext cx="9144000" cy="704850"/>
          </a:xfrm>
        </p:spPr>
        <p:txBody>
          <a:bodyPr/>
          <a:lstStyle/>
          <a:p>
            <a:pPr algn="ctr" eaLnBrk="1" hangingPunct="1"/>
            <a:r>
              <a:rPr lang="en-US" altLang="en-US" sz="2800">
                <a:solidFill>
                  <a:schemeClr val="bg1"/>
                </a:solidFill>
              </a:rPr>
              <a:t>The Inter-American Observatory on Drugs</a:t>
            </a:r>
          </a:p>
        </p:txBody>
      </p:sp>
      <p:pic>
        <p:nvPicPr>
          <p:cNvPr id="6149" name="Picture 4" descr="T:\Logos, Flags and Maps\CICAD\CICAD_horizontal_ENG_2017.png">
            <a:extLst>
              <a:ext uri="{FF2B5EF4-FFF2-40B4-BE49-F238E27FC236}">
                <a16:creationId xmlns:a16="http://schemas.microsoft.com/office/drawing/2014/main" id="{4C91FA30-1986-416B-B68D-EFF583A45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5613" y="5395913"/>
            <a:ext cx="355441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Diagram 6">
            <a:extLst>
              <a:ext uri="{FF2B5EF4-FFF2-40B4-BE49-F238E27FC236}">
                <a16:creationId xmlns:a16="http://schemas.microsoft.com/office/drawing/2014/main" id="{EE80679B-24CB-4F96-82BF-9CAE4442EAA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0" y="990600"/>
            <a:ext cx="87249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4EB6E6B-4A15-4EE6-9457-6774B4DCE190}"/>
              </a:ext>
            </a:extLst>
          </p:cNvPr>
          <p:cNvSpPr>
            <a:spLocks noGrp="1"/>
          </p:cNvSpPr>
          <p:nvPr>
            <p:ph type="title"/>
          </p:nvPr>
        </p:nvSpPr>
        <p:spPr/>
        <p:txBody>
          <a:bodyPr/>
          <a:lstStyle/>
          <a:p>
            <a:pPr eaLnBrk="1" hangingPunct="1"/>
            <a:endParaRPr lang="en-US" altLang="en-US"/>
          </a:p>
        </p:txBody>
      </p:sp>
      <p:sp>
        <p:nvSpPr>
          <p:cNvPr id="8195" name="Text Placeholder 3">
            <a:extLst>
              <a:ext uri="{FF2B5EF4-FFF2-40B4-BE49-F238E27FC236}">
                <a16:creationId xmlns:a16="http://schemas.microsoft.com/office/drawing/2014/main" id="{7DBCBF11-F282-464C-BD7C-DDF7DC2E4176}"/>
              </a:ext>
            </a:extLst>
          </p:cNvPr>
          <p:cNvSpPr>
            <a:spLocks noGrp="1"/>
          </p:cNvSpPr>
          <p:nvPr>
            <p:ph type="body" sz="half" idx="2"/>
          </p:nvPr>
        </p:nvSpPr>
        <p:spPr/>
        <p:txBody>
          <a:bodyPr/>
          <a:lstStyle/>
          <a:p>
            <a:pPr eaLnBrk="1" hangingPunct="1"/>
            <a:endParaRPr lang="en-US" altLang="en-US"/>
          </a:p>
        </p:txBody>
      </p:sp>
      <p:pic>
        <p:nvPicPr>
          <p:cNvPr id="8196" name="Marcador de contenido 1">
            <a:extLst>
              <a:ext uri="{FF2B5EF4-FFF2-40B4-BE49-F238E27FC236}">
                <a16:creationId xmlns:a16="http://schemas.microsoft.com/office/drawing/2014/main" id="{234A7EC8-730F-4CB4-9585-21E60562E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635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Placeholder 3">
            <a:extLst>
              <a:ext uri="{FF2B5EF4-FFF2-40B4-BE49-F238E27FC236}">
                <a16:creationId xmlns:a16="http://schemas.microsoft.com/office/drawing/2014/main" id="{0E854564-4A42-4A55-81FC-EFD7FFD7CFCE}"/>
              </a:ext>
            </a:extLst>
          </p:cNvPr>
          <p:cNvSpPr txBox="1">
            <a:spLocks/>
          </p:cNvSpPr>
          <p:nvPr/>
        </p:nvSpPr>
        <p:spPr bwMode="auto">
          <a:xfrm>
            <a:off x="228600" y="304800"/>
            <a:ext cx="8610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Arial" panose="020B0604020202020204" pitchFamily="34" charset="0"/>
              <a:buNone/>
            </a:pPr>
            <a:r>
              <a:rPr lang="en-US" altLang="en-US" sz="2400" b="1">
                <a:solidFill>
                  <a:schemeClr val="bg1"/>
                </a:solidFill>
              </a:rPr>
              <a:t> </a:t>
            </a:r>
          </a:p>
          <a:p>
            <a:pPr algn="just" eaLnBrk="1" hangingPunct="1">
              <a:buFont typeface="Arial" panose="020B0604020202020204" pitchFamily="34" charset="0"/>
              <a:buNone/>
            </a:pPr>
            <a:r>
              <a:rPr lang="en-US" altLang="en-US" sz="2400" b="1">
                <a:solidFill>
                  <a:schemeClr val="bg1"/>
                </a:solidFill>
                <a:ea typeface="Cambria" panose="02040503050406030204" pitchFamily="18" charset="0"/>
              </a:rPr>
              <a:t>The OAS Hemispheric Drug Strategy 2020 and Hemispheric Plan of Action on Drugs 2021-2025 </a:t>
            </a:r>
          </a:p>
          <a:p>
            <a:pPr algn="just" eaLnBrk="1" hangingPunct="1">
              <a:buFont typeface="Arial" panose="020B0604020202020204" pitchFamily="34" charset="0"/>
              <a:buNone/>
            </a:pPr>
            <a:endParaRPr lang="en-US" altLang="en-US" sz="2400" b="1">
              <a:solidFill>
                <a:schemeClr val="bg1"/>
              </a:solidFill>
              <a:ea typeface="Cambria" panose="02040503050406030204" pitchFamily="18" charset="0"/>
            </a:endParaRPr>
          </a:p>
          <a:p>
            <a:pPr algn="just">
              <a:spcBef>
                <a:spcPct val="0"/>
              </a:spcBef>
              <a:spcAft>
                <a:spcPts val="1000"/>
              </a:spcAft>
              <a:buFont typeface="Arial" panose="020B0604020202020204" pitchFamily="34" charset="0"/>
              <a:buNone/>
            </a:pPr>
            <a:r>
              <a:rPr lang="en-US" altLang="en-US" sz="1800">
                <a:solidFill>
                  <a:schemeClr val="bg1"/>
                </a:solidFill>
                <a:ea typeface="Cambria" panose="02040503050406030204" pitchFamily="18" charset="0"/>
              </a:rPr>
              <a:t> “Expand and enhance the collection and dissemination of information on illicit drug production, trafficking, and related issues, through the use of sound, systematic data collection practices, scientific research, and standardized methodologies."</a:t>
            </a:r>
            <a:endParaRPr lang="en-US" altLang="en-US" sz="1800">
              <a:solidFill>
                <a:schemeClr val="bg1"/>
              </a:solidFill>
              <a:latin typeface="Cambria" panose="02040503050406030204" pitchFamily="18" charset="0"/>
              <a:ea typeface="Cambria" panose="02040503050406030204" pitchFamily="18" charset="0"/>
            </a:endParaRPr>
          </a:p>
          <a:p>
            <a:pPr algn="just" eaLnBrk="1" hangingPunct="1"/>
            <a:endParaRPr lang="en-US" altLang="en-US" sz="2400">
              <a:solidFill>
                <a:schemeClr val="bg1"/>
              </a:solidFill>
            </a:endParaRPr>
          </a:p>
          <a:p>
            <a:pPr eaLnBrk="1" hangingPunct="1">
              <a:buFont typeface="Arial" panose="020B0604020202020204" pitchFamily="34" charset="0"/>
              <a:buNone/>
            </a:pPr>
            <a:endParaRPr lang="en-US" altLang="en-US" sz="2400"/>
          </a:p>
        </p:txBody>
      </p:sp>
      <p:pic>
        <p:nvPicPr>
          <p:cNvPr id="8198" name="Picture 4" descr="T:\Logos, Flags and Maps\CICAD\CICAD_horizontal_ENG_2017.png">
            <a:extLst>
              <a:ext uri="{FF2B5EF4-FFF2-40B4-BE49-F238E27FC236}">
                <a16:creationId xmlns:a16="http://schemas.microsoft.com/office/drawing/2014/main" id="{42FD7F7E-DDC0-4936-BBEF-DD280BFCD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349875"/>
            <a:ext cx="3886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descr="Text&#10;&#10;Description automatically generated with low confidence">
            <a:extLst>
              <a:ext uri="{FF2B5EF4-FFF2-40B4-BE49-F238E27FC236}">
                <a16:creationId xmlns:a16="http://schemas.microsoft.com/office/drawing/2014/main" id="{46A71B5F-6655-4DEE-8D25-78E28FC18E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3205163"/>
            <a:ext cx="1573212"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A picture containing graphical user interface&#10;&#10;Description automatically generated">
            <a:extLst>
              <a:ext uri="{FF2B5EF4-FFF2-40B4-BE49-F238E27FC236}">
                <a16:creationId xmlns:a16="http://schemas.microsoft.com/office/drawing/2014/main" id="{2A58546E-7E56-45A8-9D99-7851B4F9F4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3222625"/>
            <a:ext cx="1544637"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5" descr="A picture containing graphical user interface&#10;&#10;Description automatically generated">
            <a:extLst>
              <a:ext uri="{FF2B5EF4-FFF2-40B4-BE49-F238E27FC236}">
                <a16:creationId xmlns:a16="http://schemas.microsoft.com/office/drawing/2014/main" id="{126A5F3A-6DDF-44F0-A513-69C26A77CC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222625"/>
            <a:ext cx="1563688"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6" descr="A picture containing text&#10;&#10;Description automatically generated">
            <a:extLst>
              <a:ext uri="{FF2B5EF4-FFF2-40B4-BE49-F238E27FC236}">
                <a16:creationId xmlns:a16="http://schemas.microsoft.com/office/drawing/2014/main" id="{5768347E-1E2E-4D84-87AA-2E75020678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313" y="3197225"/>
            <a:ext cx="1544637"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Teubner\AppData\Local\Microsoft\Windows\Temporary Internet Files\Content.Outlook\LC3PUQ80\OASWALLHD.jpg">
            <a:extLst>
              <a:ext uri="{FF2B5EF4-FFF2-40B4-BE49-F238E27FC236}">
                <a16:creationId xmlns:a16="http://schemas.microsoft.com/office/drawing/2014/main" id="{A9511530-6271-4D8A-B48F-BD792CCF5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Marcador de contenido 1">
            <a:extLst>
              <a:ext uri="{FF2B5EF4-FFF2-40B4-BE49-F238E27FC236}">
                <a16:creationId xmlns:a16="http://schemas.microsoft.com/office/drawing/2014/main" id="{8EA627A6-AE26-44B7-A4EB-DCC8999C79A4}"/>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9525" y="3175"/>
            <a:ext cx="9161463" cy="6858000"/>
          </a:xfrm>
        </p:spPr>
      </p:pic>
      <p:sp>
        <p:nvSpPr>
          <p:cNvPr id="10244" name="Text Placeholder 3">
            <a:extLst>
              <a:ext uri="{FF2B5EF4-FFF2-40B4-BE49-F238E27FC236}">
                <a16:creationId xmlns:a16="http://schemas.microsoft.com/office/drawing/2014/main" id="{8CE00F61-F252-488E-AEE9-BA469C37F9D2}"/>
              </a:ext>
            </a:extLst>
          </p:cNvPr>
          <p:cNvSpPr>
            <a:spLocks noGrp="1"/>
          </p:cNvSpPr>
          <p:nvPr>
            <p:ph type="body" sz="half" idx="2"/>
          </p:nvPr>
        </p:nvSpPr>
        <p:spPr>
          <a:xfrm>
            <a:off x="381000" y="990600"/>
            <a:ext cx="2895600" cy="4130675"/>
          </a:xfrm>
        </p:spPr>
        <p:txBody>
          <a:bodyPr/>
          <a:lstStyle/>
          <a:p>
            <a:pPr algn="just" eaLnBrk="1" hangingPunct="1"/>
            <a:endParaRPr lang="en-US" altLang="en-US" sz="1100">
              <a:solidFill>
                <a:schemeClr val="bg1"/>
              </a:solidFill>
            </a:endParaRPr>
          </a:p>
          <a:p>
            <a:pPr algn="just" eaLnBrk="1" hangingPunct="1"/>
            <a:r>
              <a:rPr lang="en-US" altLang="en-US" sz="2500">
                <a:solidFill>
                  <a:schemeClr val="bg1"/>
                </a:solidFill>
              </a:rPr>
              <a:t>The report provides an overview of drug supply across the Hemisphere based on data submitted by OAS member states.</a:t>
            </a:r>
          </a:p>
          <a:p>
            <a:pPr eaLnBrk="1" hangingPunct="1"/>
            <a:endParaRPr lang="en-US" altLang="en-US"/>
          </a:p>
        </p:txBody>
      </p:sp>
      <p:pic>
        <p:nvPicPr>
          <p:cNvPr id="10245" name="Picture 4" descr="T:\Logos, Flags and Maps\CICAD\CICAD_horizontal_ENG_2017.png">
            <a:extLst>
              <a:ext uri="{FF2B5EF4-FFF2-40B4-BE49-F238E27FC236}">
                <a16:creationId xmlns:a16="http://schemas.microsoft.com/office/drawing/2014/main" id="{9A86288F-766C-4139-B0CD-E7A85C52D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5613" y="5395913"/>
            <a:ext cx="3554412"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descr="A screenshot of a computer&#10;&#10;Description automatically generated with medium confidence">
            <a:extLst>
              <a:ext uri="{FF2B5EF4-FFF2-40B4-BE49-F238E27FC236}">
                <a16:creationId xmlns:a16="http://schemas.microsoft.com/office/drawing/2014/main" id="{6E8A5578-A953-413B-BF4A-2FD6D6E9A8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539" t="26195" r="38605" b="8002"/>
          <a:stretch>
            <a:fillRect/>
          </a:stretch>
        </p:blipFill>
        <p:spPr bwMode="auto">
          <a:xfrm>
            <a:off x="3597275" y="25400"/>
            <a:ext cx="38989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a:extLst>
              <a:ext uri="{FF2B5EF4-FFF2-40B4-BE49-F238E27FC236}">
                <a16:creationId xmlns:a16="http://schemas.microsoft.com/office/drawing/2014/main" id="{E3C1AEEA-416B-423B-95E9-A20B1BB9B5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993775"/>
            <a:ext cx="38989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315E58A-DCE4-476C-8DF3-8D24FFF09D3F}"/>
              </a:ext>
            </a:extLst>
          </p:cNvPr>
          <p:cNvSpPr>
            <a:spLocks noGrp="1"/>
          </p:cNvSpPr>
          <p:nvPr>
            <p:ph type="title"/>
          </p:nvPr>
        </p:nvSpPr>
        <p:spPr/>
        <p:txBody>
          <a:bodyPr/>
          <a:lstStyle/>
          <a:p>
            <a:pPr eaLnBrk="1" hangingPunct="1"/>
            <a:endParaRPr lang="en-US" altLang="en-US"/>
          </a:p>
        </p:txBody>
      </p:sp>
      <p:sp>
        <p:nvSpPr>
          <p:cNvPr id="12291" name="Text Placeholder 3">
            <a:extLst>
              <a:ext uri="{FF2B5EF4-FFF2-40B4-BE49-F238E27FC236}">
                <a16:creationId xmlns:a16="http://schemas.microsoft.com/office/drawing/2014/main" id="{EEE3336D-8CE0-41AD-99D3-58CDDA151C64}"/>
              </a:ext>
            </a:extLst>
          </p:cNvPr>
          <p:cNvSpPr>
            <a:spLocks noGrp="1"/>
          </p:cNvSpPr>
          <p:nvPr>
            <p:ph type="body" sz="half" idx="2"/>
          </p:nvPr>
        </p:nvSpPr>
        <p:spPr/>
        <p:txBody>
          <a:bodyPr/>
          <a:lstStyle/>
          <a:p>
            <a:pPr eaLnBrk="1" hangingPunct="1"/>
            <a:endParaRPr lang="en-US" altLang="en-US"/>
          </a:p>
        </p:txBody>
      </p:sp>
      <p:pic>
        <p:nvPicPr>
          <p:cNvPr id="12292" name="Marcador de contenido 1">
            <a:extLst>
              <a:ext uri="{FF2B5EF4-FFF2-40B4-BE49-F238E27FC236}">
                <a16:creationId xmlns:a16="http://schemas.microsoft.com/office/drawing/2014/main" id="{4EB2DA1D-79D0-4794-81FE-F1E7694A4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635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1">
            <a:extLst>
              <a:ext uri="{FF2B5EF4-FFF2-40B4-BE49-F238E27FC236}">
                <a16:creationId xmlns:a16="http://schemas.microsoft.com/office/drawing/2014/main" id="{51AA311C-FB09-4D77-95B9-859609BD79EF}"/>
              </a:ext>
            </a:extLst>
          </p:cNvPr>
          <p:cNvSpPr txBox="1">
            <a:spLocks/>
          </p:cNvSpPr>
          <p:nvPr/>
        </p:nvSpPr>
        <p:spPr bwMode="auto">
          <a:xfrm>
            <a:off x="533400" y="473075"/>
            <a:ext cx="8153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Arial" panose="020B0604020202020204" pitchFamily="34" charset="0"/>
              <a:buNone/>
            </a:pPr>
            <a:r>
              <a:rPr lang="en-US" altLang="en-US">
                <a:solidFill>
                  <a:schemeClr val="bg1"/>
                </a:solidFill>
              </a:rPr>
              <a:t>Countries that submitted data for this report</a:t>
            </a:r>
          </a:p>
        </p:txBody>
      </p:sp>
      <p:sp>
        <p:nvSpPr>
          <p:cNvPr id="12294" name="Text Placeholder 3">
            <a:extLst>
              <a:ext uri="{FF2B5EF4-FFF2-40B4-BE49-F238E27FC236}">
                <a16:creationId xmlns:a16="http://schemas.microsoft.com/office/drawing/2014/main" id="{C969174F-5631-4DE4-956B-69EB64828B14}"/>
              </a:ext>
            </a:extLst>
          </p:cNvPr>
          <p:cNvSpPr txBox="1">
            <a:spLocks/>
          </p:cNvSpPr>
          <p:nvPr/>
        </p:nvSpPr>
        <p:spPr bwMode="auto">
          <a:xfrm>
            <a:off x="277813" y="1435100"/>
            <a:ext cx="3657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Arial" panose="020B0604020202020204" pitchFamily="34" charset="0"/>
              <a:buNone/>
            </a:pPr>
            <a:endParaRPr lang="en-US" altLang="en-US" sz="2800">
              <a:solidFill>
                <a:schemeClr val="bg1"/>
              </a:solidFill>
            </a:endParaRPr>
          </a:p>
          <a:p>
            <a:pPr algn="just" eaLnBrk="1" hangingPunct="1">
              <a:buFont typeface="Arial" panose="020B0604020202020204" pitchFamily="34" charset="0"/>
              <a:buNone/>
            </a:pPr>
            <a:r>
              <a:rPr lang="en-US" altLang="en-US" sz="1800">
                <a:solidFill>
                  <a:schemeClr val="bg1"/>
                </a:solidFill>
                <a:ea typeface="Cambria" panose="02040503050406030204" pitchFamily="18" charset="0"/>
              </a:rPr>
              <a:t>Antigua and Barbuda</a:t>
            </a:r>
          </a:p>
          <a:p>
            <a:pPr algn="just" eaLnBrk="1" hangingPunct="1">
              <a:buFont typeface="Arial" panose="020B0604020202020204" pitchFamily="34" charset="0"/>
              <a:buNone/>
            </a:pPr>
            <a:r>
              <a:rPr lang="en-US" altLang="en-US" sz="1800">
                <a:solidFill>
                  <a:schemeClr val="bg1"/>
                </a:solidFill>
                <a:ea typeface="Cambria" panose="02040503050406030204" pitchFamily="18" charset="0"/>
              </a:rPr>
              <a:t>Argentina</a:t>
            </a:r>
          </a:p>
          <a:p>
            <a:pPr algn="just" eaLnBrk="1" hangingPunct="1">
              <a:buFont typeface="Arial" panose="020B0604020202020204" pitchFamily="34" charset="0"/>
              <a:buNone/>
            </a:pPr>
            <a:r>
              <a:rPr lang="en-US" altLang="en-US" sz="1800">
                <a:solidFill>
                  <a:schemeClr val="bg1"/>
                </a:solidFill>
                <a:ea typeface="Cambria" panose="02040503050406030204" pitchFamily="18" charset="0"/>
              </a:rPr>
              <a:t>The Bahamas</a:t>
            </a:r>
          </a:p>
          <a:p>
            <a:pPr algn="just" eaLnBrk="1" hangingPunct="1">
              <a:buFont typeface="Arial" panose="020B0604020202020204" pitchFamily="34" charset="0"/>
              <a:buNone/>
            </a:pPr>
            <a:r>
              <a:rPr lang="en-US" altLang="en-US" sz="1800">
                <a:solidFill>
                  <a:schemeClr val="bg1"/>
                </a:solidFill>
                <a:ea typeface="Cambria" panose="02040503050406030204" pitchFamily="18" charset="0"/>
              </a:rPr>
              <a:t>Barbados</a:t>
            </a:r>
          </a:p>
          <a:p>
            <a:pPr algn="just" eaLnBrk="1" hangingPunct="1">
              <a:buFont typeface="Arial" panose="020B0604020202020204" pitchFamily="34" charset="0"/>
              <a:buNone/>
            </a:pPr>
            <a:r>
              <a:rPr lang="en-US" altLang="en-US" sz="1800">
                <a:solidFill>
                  <a:schemeClr val="bg1"/>
                </a:solidFill>
                <a:ea typeface="Cambria" panose="02040503050406030204" pitchFamily="18" charset="0"/>
              </a:rPr>
              <a:t>Belize </a:t>
            </a:r>
          </a:p>
          <a:p>
            <a:pPr algn="just" eaLnBrk="1" hangingPunct="1">
              <a:buFont typeface="Arial" panose="020B0604020202020204" pitchFamily="34" charset="0"/>
              <a:buNone/>
            </a:pPr>
            <a:r>
              <a:rPr lang="en-US" altLang="en-US" sz="1800">
                <a:solidFill>
                  <a:schemeClr val="bg1"/>
                </a:solidFill>
                <a:ea typeface="Cambria" panose="02040503050406030204" pitchFamily="18" charset="0"/>
              </a:rPr>
              <a:t>Bolivia (Plurinational State of)</a:t>
            </a:r>
          </a:p>
          <a:p>
            <a:pPr algn="just" eaLnBrk="1" hangingPunct="1">
              <a:buFont typeface="Arial" panose="020B0604020202020204" pitchFamily="34" charset="0"/>
              <a:buNone/>
            </a:pPr>
            <a:r>
              <a:rPr lang="en-US" altLang="en-US" sz="1800">
                <a:solidFill>
                  <a:schemeClr val="bg1"/>
                </a:solidFill>
                <a:ea typeface="Cambria" panose="02040503050406030204" pitchFamily="18" charset="0"/>
              </a:rPr>
              <a:t>Canada</a:t>
            </a:r>
          </a:p>
          <a:p>
            <a:pPr algn="just" eaLnBrk="1" hangingPunct="1">
              <a:buFont typeface="Arial" panose="020B0604020202020204" pitchFamily="34" charset="0"/>
              <a:buNone/>
            </a:pPr>
            <a:r>
              <a:rPr lang="en-US" altLang="en-US" sz="1800">
                <a:solidFill>
                  <a:schemeClr val="bg1"/>
                </a:solidFill>
                <a:ea typeface="Cambria" panose="02040503050406030204" pitchFamily="18" charset="0"/>
              </a:rPr>
              <a:t>Chile</a:t>
            </a:r>
          </a:p>
          <a:p>
            <a:pPr algn="just" eaLnBrk="1" hangingPunct="1">
              <a:buFont typeface="Arial" panose="020B0604020202020204" pitchFamily="34" charset="0"/>
              <a:buNone/>
            </a:pPr>
            <a:r>
              <a:rPr lang="en-US" altLang="en-US" sz="1800">
                <a:solidFill>
                  <a:schemeClr val="bg1"/>
                </a:solidFill>
                <a:ea typeface="Cambria" panose="02040503050406030204" pitchFamily="18" charset="0"/>
              </a:rPr>
              <a:t>Colombia</a:t>
            </a:r>
          </a:p>
          <a:p>
            <a:pPr eaLnBrk="1" hangingPunct="1">
              <a:buFont typeface="Arial" panose="020B0604020202020204" pitchFamily="34" charset="0"/>
              <a:buNone/>
            </a:pPr>
            <a:endParaRPr lang="en-US" altLang="en-US" sz="2400"/>
          </a:p>
        </p:txBody>
      </p:sp>
      <p:pic>
        <p:nvPicPr>
          <p:cNvPr id="12295" name="Picture 4" descr="T:\Logos, Flags and Maps\CICAD\CICAD_horizontal_ENG_2017.png">
            <a:extLst>
              <a:ext uri="{FF2B5EF4-FFF2-40B4-BE49-F238E27FC236}">
                <a16:creationId xmlns:a16="http://schemas.microsoft.com/office/drawing/2014/main" id="{186CE8FA-4D1F-4D45-A4F1-B68148BFB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349875"/>
            <a:ext cx="3886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1">
            <a:extLst>
              <a:ext uri="{FF2B5EF4-FFF2-40B4-BE49-F238E27FC236}">
                <a16:creationId xmlns:a16="http://schemas.microsoft.com/office/drawing/2014/main" id="{515657D0-283B-4B78-AC3A-28D8377AEFC1}"/>
              </a:ext>
            </a:extLst>
          </p:cNvPr>
          <p:cNvSpPr txBox="1">
            <a:spLocks noChangeArrowheads="1"/>
          </p:cNvSpPr>
          <p:nvPr/>
        </p:nvSpPr>
        <p:spPr bwMode="auto">
          <a:xfrm>
            <a:off x="3217863" y="1889125"/>
            <a:ext cx="34877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chemeClr val="bg1"/>
                </a:solidFill>
              </a:rPr>
              <a:t>Costa Rica, </a:t>
            </a:r>
          </a:p>
          <a:p>
            <a:pPr>
              <a:spcBef>
                <a:spcPct val="0"/>
              </a:spcBef>
              <a:buFontTx/>
              <a:buNone/>
            </a:pPr>
            <a:r>
              <a:rPr lang="en-US" altLang="en-US" sz="1800">
                <a:solidFill>
                  <a:schemeClr val="bg1"/>
                </a:solidFill>
              </a:rPr>
              <a:t>Dominica </a:t>
            </a:r>
          </a:p>
          <a:p>
            <a:pPr>
              <a:spcBef>
                <a:spcPct val="0"/>
              </a:spcBef>
              <a:buFontTx/>
              <a:buNone/>
            </a:pPr>
            <a:r>
              <a:rPr lang="en-US" altLang="en-US" sz="1800">
                <a:solidFill>
                  <a:schemeClr val="bg1"/>
                </a:solidFill>
              </a:rPr>
              <a:t>Dominican Republic</a:t>
            </a:r>
          </a:p>
          <a:p>
            <a:pPr>
              <a:spcBef>
                <a:spcPct val="0"/>
              </a:spcBef>
              <a:buFontTx/>
              <a:buNone/>
            </a:pPr>
            <a:r>
              <a:rPr lang="en-US" altLang="en-US" sz="1800">
                <a:solidFill>
                  <a:schemeClr val="bg1"/>
                </a:solidFill>
              </a:rPr>
              <a:t>Ecuador</a:t>
            </a:r>
          </a:p>
          <a:p>
            <a:pPr>
              <a:spcBef>
                <a:spcPct val="0"/>
              </a:spcBef>
              <a:buFontTx/>
              <a:buNone/>
            </a:pPr>
            <a:r>
              <a:rPr lang="en-US" altLang="en-US" sz="1800">
                <a:solidFill>
                  <a:schemeClr val="bg1"/>
                </a:solidFill>
              </a:rPr>
              <a:t>El Salvador </a:t>
            </a:r>
          </a:p>
          <a:p>
            <a:pPr>
              <a:spcBef>
                <a:spcPct val="0"/>
              </a:spcBef>
              <a:buFontTx/>
              <a:buNone/>
            </a:pPr>
            <a:r>
              <a:rPr lang="en-US" altLang="en-US" sz="1800">
                <a:solidFill>
                  <a:schemeClr val="bg1"/>
                </a:solidFill>
              </a:rPr>
              <a:t>Grenada </a:t>
            </a:r>
          </a:p>
          <a:p>
            <a:pPr>
              <a:spcBef>
                <a:spcPct val="0"/>
              </a:spcBef>
              <a:buFontTx/>
              <a:buNone/>
            </a:pPr>
            <a:r>
              <a:rPr lang="en-US" altLang="en-US" sz="1800">
                <a:solidFill>
                  <a:schemeClr val="bg1"/>
                </a:solidFill>
              </a:rPr>
              <a:t>Guatemala </a:t>
            </a:r>
          </a:p>
          <a:p>
            <a:pPr>
              <a:spcBef>
                <a:spcPct val="0"/>
              </a:spcBef>
              <a:buFontTx/>
              <a:buNone/>
            </a:pPr>
            <a:r>
              <a:rPr lang="en-US" altLang="en-US" sz="1800">
                <a:solidFill>
                  <a:schemeClr val="bg1"/>
                </a:solidFill>
              </a:rPr>
              <a:t>Guyana </a:t>
            </a:r>
          </a:p>
          <a:p>
            <a:pPr>
              <a:spcBef>
                <a:spcPct val="0"/>
              </a:spcBef>
              <a:buFontTx/>
              <a:buNone/>
            </a:pPr>
            <a:r>
              <a:rPr lang="en-US" altLang="en-US" sz="1800">
                <a:solidFill>
                  <a:schemeClr val="bg1"/>
                </a:solidFill>
              </a:rPr>
              <a:t>Honduras </a:t>
            </a:r>
          </a:p>
          <a:p>
            <a:pPr>
              <a:spcBef>
                <a:spcPct val="0"/>
              </a:spcBef>
              <a:buFontTx/>
              <a:buNone/>
            </a:pPr>
            <a:r>
              <a:rPr lang="en-US" altLang="en-US" sz="1800">
                <a:solidFill>
                  <a:schemeClr val="bg1"/>
                </a:solidFill>
              </a:rPr>
              <a:t>Jamaica</a:t>
            </a:r>
            <a:endParaRPr lang="en-US" altLang="en-US" sz="2400">
              <a:solidFill>
                <a:schemeClr val="bg1"/>
              </a:solidFill>
            </a:endParaRPr>
          </a:p>
          <a:p>
            <a:pPr>
              <a:spcBef>
                <a:spcPct val="0"/>
              </a:spcBef>
              <a:buFontTx/>
              <a:buNone/>
            </a:pPr>
            <a:endParaRPr lang="en-US" altLang="en-US" sz="1800"/>
          </a:p>
        </p:txBody>
      </p:sp>
      <p:sp>
        <p:nvSpPr>
          <p:cNvPr id="12297" name="TextBox 8">
            <a:extLst>
              <a:ext uri="{FF2B5EF4-FFF2-40B4-BE49-F238E27FC236}">
                <a16:creationId xmlns:a16="http://schemas.microsoft.com/office/drawing/2014/main" id="{7D69C59C-2EEB-488B-83DB-83AD49D8F1F2}"/>
              </a:ext>
            </a:extLst>
          </p:cNvPr>
          <p:cNvSpPr txBox="1">
            <a:spLocks noChangeArrowheads="1"/>
          </p:cNvSpPr>
          <p:nvPr/>
        </p:nvSpPr>
        <p:spPr bwMode="auto">
          <a:xfrm>
            <a:off x="5835650" y="1838325"/>
            <a:ext cx="30305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chemeClr val="bg1"/>
                </a:solidFill>
              </a:rPr>
              <a:t>Mexico </a:t>
            </a:r>
          </a:p>
          <a:p>
            <a:pPr>
              <a:spcBef>
                <a:spcPct val="0"/>
              </a:spcBef>
              <a:buFontTx/>
              <a:buNone/>
            </a:pPr>
            <a:r>
              <a:rPr lang="en-US" altLang="en-US" sz="1800">
                <a:solidFill>
                  <a:schemeClr val="bg1"/>
                </a:solidFill>
              </a:rPr>
              <a:t>Paraguay</a:t>
            </a:r>
          </a:p>
          <a:p>
            <a:pPr>
              <a:spcBef>
                <a:spcPct val="0"/>
              </a:spcBef>
              <a:buFontTx/>
              <a:buNone/>
            </a:pPr>
            <a:r>
              <a:rPr lang="en-US" altLang="en-US" sz="1800">
                <a:solidFill>
                  <a:schemeClr val="bg1"/>
                </a:solidFill>
              </a:rPr>
              <a:t>Peru</a:t>
            </a:r>
          </a:p>
          <a:p>
            <a:pPr>
              <a:spcBef>
                <a:spcPct val="0"/>
              </a:spcBef>
              <a:buFontTx/>
              <a:buNone/>
            </a:pPr>
            <a:r>
              <a:rPr lang="en-US" altLang="en-US" sz="1800">
                <a:solidFill>
                  <a:schemeClr val="bg1"/>
                </a:solidFill>
              </a:rPr>
              <a:t>The Federation of St. Kitts and Nevis</a:t>
            </a:r>
          </a:p>
          <a:p>
            <a:pPr>
              <a:spcBef>
                <a:spcPct val="0"/>
              </a:spcBef>
              <a:buFontTx/>
              <a:buNone/>
            </a:pPr>
            <a:r>
              <a:rPr lang="en-US" altLang="en-US" sz="1800">
                <a:solidFill>
                  <a:schemeClr val="bg1"/>
                </a:solidFill>
              </a:rPr>
              <a:t>Saint Lucia</a:t>
            </a:r>
          </a:p>
          <a:p>
            <a:pPr>
              <a:spcBef>
                <a:spcPct val="0"/>
              </a:spcBef>
              <a:buFontTx/>
              <a:buNone/>
            </a:pPr>
            <a:r>
              <a:rPr lang="en-US" altLang="en-US" sz="1800">
                <a:solidFill>
                  <a:schemeClr val="bg1"/>
                </a:solidFill>
              </a:rPr>
              <a:t>Suriname </a:t>
            </a:r>
          </a:p>
          <a:p>
            <a:pPr>
              <a:spcBef>
                <a:spcPct val="0"/>
              </a:spcBef>
              <a:buFontTx/>
              <a:buNone/>
            </a:pPr>
            <a:r>
              <a:rPr lang="en-US" altLang="en-US" sz="1800">
                <a:solidFill>
                  <a:schemeClr val="bg1"/>
                </a:solidFill>
              </a:rPr>
              <a:t>Trinidad and Tobago</a:t>
            </a:r>
          </a:p>
          <a:p>
            <a:pPr>
              <a:spcBef>
                <a:spcPct val="0"/>
              </a:spcBef>
              <a:buFontTx/>
              <a:buNone/>
            </a:pPr>
            <a:r>
              <a:rPr lang="en-US" altLang="en-US" sz="1800">
                <a:solidFill>
                  <a:schemeClr val="bg1"/>
                </a:solidFill>
              </a:rPr>
              <a:t>United States</a:t>
            </a:r>
          </a:p>
          <a:p>
            <a:pPr>
              <a:spcBef>
                <a:spcPct val="0"/>
              </a:spcBef>
              <a:buFontTx/>
              <a:buNone/>
            </a:pPr>
            <a:r>
              <a:rPr lang="en-US" altLang="en-US" sz="1800">
                <a:solidFill>
                  <a:schemeClr val="bg1"/>
                </a:solidFill>
              </a:rPr>
              <a:t>Uruguay</a:t>
            </a:r>
            <a:endParaRPr lang="en-US" altLang="en-US" sz="2400">
              <a:solidFill>
                <a:schemeClr val="bg1"/>
              </a:solidFill>
            </a:endParaRPr>
          </a:p>
          <a:p>
            <a:pPr>
              <a:spcBef>
                <a:spcPct val="0"/>
              </a:spcBef>
              <a:buFontTx/>
              <a:buNone/>
            </a:pPr>
            <a:endParaRPr lang="en-US" altLang="en-US" sz="180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CA7859-86CC-4E50-9B5C-A86192D45100}"/>
              </a:ext>
            </a:extLst>
          </p:cNvPr>
          <p:cNvSpPr>
            <a:spLocks noGrp="1"/>
          </p:cNvSpPr>
          <p:nvPr>
            <p:ph type="title"/>
          </p:nvPr>
        </p:nvSpPr>
        <p:spPr/>
        <p:txBody>
          <a:bodyPr/>
          <a:lstStyle/>
          <a:p>
            <a:pPr eaLnBrk="1" hangingPunct="1"/>
            <a:r>
              <a:rPr lang="en-US" altLang="en-US"/>
              <a:t>V</a:t>
            </a:r>
          </a:p>
        </p:txBody>
      </p:sp>
      <p:sp>
        <p:nvSpPr>
          <p:cNvPr id="14339" name="Content Placeholder 2">
            <a:extLst>
              <a:ext uri="{FF2B5EF4-FFF2-40B4-BE49-F238E27FC236}">
                <a16:creationId xmlns:a16="http://schemas.microsoft.com/office/drawing/2014/main" id="{5A217880-94BD-4A74-8E75-2E3DD1040D77}"/>
              </a:ext>
            </a:extLst>
          </p:cNvPr>
          <p:cNvSpPr>
            <a:spLocks noGrp="1"/>
          </p:cNvSpPr>
          <p:nvPr>
            <p:ph idx="1"/>
          </p:nvPr>
        </p:nvSpPr>
        <p:spPr/>
        <p:txBody>
          <a:bodyPr/>
          <a:lstStyle/>
          <a:p>
            <a:endParaRPr lang="en-US" altLang="en-US"/>
          </a:p>
        </p:txBody>
      </p:sp>
      <p:pic>
        <p:nvPicPr>
          <p:cNvPr id="14340" name="Marcador de contenido 1">
            <a:extLst>
              <a:ext uri="{FF2B5EF4-FFF2-40B4-BE49-F238E27FC236}">
                <a16:creationId xmlns:a16="http://schemas.microsoft.com/office/drawing/2014/main" id="{625BCBF8-A683-4D47-ADD4-8DE6623BC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6146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T:\Logos, Flags and Maps\CICAD\CICAD_horizontal_ENG_2017.png">
            <a:extLst>
              <a:ext uri="{FF2B5EF4-FFF2-40B4-BE49-F238E27FC236}">
                <a16:creationId xmlns:a16="http://schemas.microsoft.com/office/drawing/2014/main" id="{A7C04341-0404-4A2F-8D31-949858ECDF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813" y="5348288"/>
            <a:ext cx="3886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itle 1">
            <a:extLst>
              <a:ext uri="{FF2B5EF4-FFF2-40B4-BE49-F238E27FC236}">
                <a16:creationId xmlns:a16="http://schemas.microsoft.com/office/drawing/2014/main" id="{F7E401A5-A0E5-447F-B02D-91935DE6E32A}"/>
              </a:ext>
            </a:extLst>
          </p:cNvPr>
          <p:cNvSpPr txBox="1">
            <a:spLocks/>
          </p:cNvSpPr>
          <p:nvPr/>
        </p:nvSpPr>
        <p:spPr bwMode="auto">
          <a:xfrm>
            <a:off x="533400" y="152400"/>
            <a:ext cx="81534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chemeClr val="bg1"/>
                </a:solidFill>
              </a:rPr>
              <a:t>Background</a:t>
            </a:r>
          </a:p>
        </p:txBody>
      </p:sp>
      <p:sp>
        <p:nvSpPr>
          <p:cNvPr id="14343" name="Text Placeholder 3">
            <a:extLst>
              <a:ext uri="{FF2B5EF4-FFF2-40B4-BE49-F238E27FC236}">
                <a16:creationId xmlns:a16="http://schemas.microsoft.com/office/drawing/2014/main" id="{37F66379-D843-4A41-9CC1-253B40687897}"/>
              </a:ext>
            </a:extLst>
          </p:cNvPr>
          <p:cNvSpPr txBox="1">
            <a:spLocks noChangeArrowheads="1"/>
          </p:cNvSpPr>
          <p:nvPr/>
        </p:nvSpPr>
        <p:spPr bwMode="auto">
          <a:xfrm>
            <a:off x="533400" y="1092200"/>
            <a:ext cx="8153400" cy="4525963"/>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08585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90000"/>
              </a:lnSpc>
              <a:buFont typeface="Arial" panose="020B0604020202020204" pitchFamily="34" charset="0"/>
              <a:buNone/>
              <a:defRPr/>
            </a:pPr>
            <a:endParaRPr lang="en-US" altLang="en-US" sz="1800" dirty="0">
              <a:solidFill>
                <a:schemeClr val="bg1"/>
              </a:solidFill>
            </a:endParaRPr>
          </a:p>
          <a:p>
            <a:pPr marL="342900" indent="-342900" algn="just" eaLnBrk="1" hangingPunct="1">
              <a:lnSpc>
                <a:spcPct val="90000"/>
              </a:lnSpc>
              <a:defRPr/>
            </a:pPr>
            <a:r>
              <a:rPr lang="en-US" altLang="en-US" sz="2000" dirty="0">
                <a:solidFill>
                  <a:schemeClr val="bg1"/>
                </a:solidFill>
                <a:ea typeface="Calibri" panose="020F0502020204030204" pitchFamily="34" charset="0"/>
              </a:rPr>
              <a:t>June 2019, CICAD convened the first meeting of the Technical Working Group on Drug Supply Indicators (TWGDSI) in Cartagena, Colombia</a:t>
            </a:r>
          </a:p>
          <a:p>
            <a:pPr lvl="1" algn="just" eaLnBrk="1" hangingPunct="1">
              <a:lnSpc>
                <a:spcPct val="90000"/>
              </a:lnSpc>
              <a:defRPr/>
            </a:pPr>
            <a:r>
              <a:rPr lang="en-US" altLang="en-US" sz="1600" dirty="0">
                <a:solidFill>
                  <a:schemeClr val="bg1"/>
                </a:solidFill>
                <a:ea typeface="Calibri" panose="020F0502020204030204" pitchFamily="34" charset="0"/>
              </a:rPr>
              <a:t>Reviewed data collection and systemization methods</a:t>
            </a:r>
          </a:p>
          <a:p>
            <a:pPr lvl="1" algn="just" eaLnBrk="1" hangingPunct="1">
              <a:lnSpc>
                <a:spcPct val="90000"/>
              </a:lnSpc>
              <a:defRPr/>
            </a:pPr>
            <a:r>
              <a:rPr lang="en-US" altLang="en-US" sz="1600" dirty="0">
                <a:solidFill>
                  <a:schemeClr val="bg1"/>
                </a:solidFill>
                <a:ea typeface="Calibri" panose="020F0502020204030204" pitchFamily="34" charset="0"/>
              </a:rPr>
              <a:t>Identified common supply reduction indicators</a:t>
            </a:r>
          </a:p>
          <a:p>
            <a:pPr lvl="1" algn="just" eaLnBrk="1" hangingPunct="1">
              <a:lnSpc>
                <a:spcPct val="90000"/>
              </a:lnSpc>
              <a:defRPr/>
            </a:pPr>
            <a:r>
              <a:rPr lang="en-US" altLang="en-US" sz="1600" dirty="0">
                <a:solidFill>
                  <a:schemeClr val="bg1"/>
                </a:solidFill>
                <a:ea typeface="Calibri" panose="020F0502020204030204" pitchFamily="34" charset="0"/>
              </a:rPr>
              <a:t>Discussed the scope of and interest in a regional report on drug supply</a:t>
            </a:r>
          </a:p>
          <a:p>
            <a:pPr marL="342900" indent="-342900" algn="just" eaLnBrk="1" hangingPunct="1">
              <a:lnSpc>
                <a:spcPct val="90000"/>
              </a:lnSpc>
              <a:defRPr/>
            </a:pPr>
            <a:r>
              <a:rPr lang="en-US" altLang="en-US" sz="2000" dirty="0">
                <a:solidFill>
                  <a:schemeClr val="bg1"/>
                </a:solidFill>
                <a:ea typeface="Calibri" panose="020F0502020204030204" pitchFamily="34" charset="0"/>
              </a:rPr>
              <a:t>Meetings in November 2020 and June 2021:	 </a:t>
            </a:r>
          </a:p>
          <a:p>
            <a:pPr lvl="1" algn="just" eaLnBrk="1" hangingPunct="1">
              <a:lnSpc>
                <a:spcPct val="90000"/>
              </a:lnSpc>
              <a:defRPr/>
            </a:pPr>
            <a:r>
              <a:rPr lang="en-US" altLang="en-US" sz="1600" dirty="0">
                <a:solidFill>
                  <a:schemeClr val="bg1"/>
                </a:solidFill>
                <a:ea typeface="Calibri" panose="020F0502020204030204" pitchFamily="34" charset="0"/>
              </a:rPr>
              <a:t>Agreed to participate call for data based on quantitative and qualitative indicators</a:t>
            </a:r>
          </a:p>
          <a:p>
            <a:pPr lvl="1" algn="just" eaLnBrk="1" hangingPunct="1">
              <a:lnSpc>
                <a:spcPct val="90000"/>
              </a:lnSpc>
              <a:defRPr/>
            </a:pPr>
            <a:r>
              <a:rPr lang="en-US" altLang="en-US" sz="1600" dirty="0">
                <a:solidFill>
                  <a:schemeClr val="bg1"/>
                </a:solidFill>
                <a:ea typeface="Calibri" panose="020F0502020204030204" pitchFamily="34" charset="0"/>
              </a:rPr>
              <a:t>Agreed upon indicators: measures on drug related arrests, convictions, seizures, trafficking, price and purity, illicit laboratories, production, and eradication</a:t>
            </a:r>
            <a:r>
              <a:rPr lang="en-US" altLang="en-US" sz="2000" dirty="0">
                <a:solidFill>
                  <a:schemeClr val="bg1"/>
                </a:solidFill>
                <a:ea typeface="Calibri" panose="020F0502020204030204" pitchFamily="34" charset="0"/>
              </a:rPr>
              <a:t>. </a:t>
            </a:r>
          </a:p>
          <a:p>
            <a:pPr marL="342900" indent="-342900" algn="just" eaLnBrk="1" hangingPunct="1">
              <a:lnSpc>
                <a:spcPct val="90000"/>
              </a:lnSpc>
              <a:defRPr/>
            </a:pPr>
            <a:r>
              <a:rPr lang="en-US" altLang="en-US" sz="2000" dirty="0">
                <a:solidFill>
                  <a:schemeClr val="bg1"/>
                </a:solidFill>
                <a:ea typeface="Calibri" panose="020F0502020204030204" pitchFamily="34" charset="0"/>
              </a:rPr>
              <a:t>In January 2021, CICAD launched the call for data in OAS member states.</a:t>
            </a:r>
          </a:p>
          <a:p>
            <a:pPr lvl="1" algn="just" eaLnBrk="1" hangingPunct="1">
              <a:lnSpc>
                <a:spcPct val="90000"/>
              </a:lnSpc>
              <a:defRPr/>
            </a:pPr>
            <a:r>
              <a:rPr lang="en-US" altLang="en-US" sz="1600" dirty="0">
                <a:solidFill>
                  <a:schemeClr val="bg1"/>
                </a:solidFill>
                <a:ea typeface="Calibri" panose="020F0502020204030204" pitchFamily="34" charset="0"/>
              </a:rPr>
              <a:t>CICAD carried </a:t>
            </a:r>
            <a:r>
              <a:rPr lang="en-US" altLang="en-US" sz="1600" dirty="0">
                <a:solidFill>
                  <a:schemeClr val="bg1"/>
                </a:solidFill>
                <a:cs typeface="Calibri" panose="020F0502020204030204" pitchFamily="34" charset="0"/>
              </a:rPr>
              <a:t>out an analysis of the official data provided </a:t>
            </a:r>
          </a:p>
          <a:p>
            <a:pPr marL="342900" indent="-342900" algn="just" eaLnBrk="1" hangingPunct="1">
              <a:lnSpc>
                <a:spcPct val="90000"/>
              </a:lnSpc>
              <a:defRPr/>
            </a:pPr>
            <a:r>
              <a:rPr lang="en-US" altLang="en-US" sz="2000" dirty="0">
                <a:solidFill>
                  <a:schemeClr val="bg1"/>
                </a:solidFill>
              </a:rPr>
              <a:t>September 2021 CICAD reconvened the TWGDSI to review and approve the data analysis</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933564A-8BAB-4E6E-B771-B7349DEAF8E6}"/>
              </a:ext>
            </a:extLst>
          </p:cNvPr>
          <p:cNvSpPr>
            <a:spLocks noGrp="1"/>
          </p:cNvSpPr>
          <p:nvPr>
            <p:ph type="title"/>
          </p:nvPr>
        </p:nvSpPr>
        <p:spPr/>
        <p:txBody>
          <a:bodyPr/>
          <a:lstStyle/>
          <a:p>
            <a:pPr eaLnBrk="1" hangingPunct="1"/>
            <a:endParaRPr lang="en-US" altLang="en-US"/>
          </a:p>
        </p:txBody>
      </p:sp>
      <p:sp>
        <p:nvSpPr>
          <p:cNvPr id="16387" name="Text Placeholder 3">
            <a:extLst>
              <a:ext uri="{FF2B5EF4-FFF2-40B4-BE49-F238E27FC236}">
                <a16:creationId xmlns:a16="http://schemas.microsoft.com/office/drawing/2014/main" id="{48464FAD-28BD-4985-9CD1-1185BB9EA9C9}"/>
              </a:ext>
            </a:extLst>
          </p:cNvPr>
          <p:cNvSpPr>
            <a:spLocks noGrp="1"/>
          </p:cNvSpPr>
          <p:nvPr>
            <p:ph type="body" sz="half" idx="2"/>
          </p:nvPr>
        </p:nvSpPr>
        <p:spPr/>
        <p:txBody>
          <a:bodyPr/>
          <a:lstStyle/>
          <a:p>
            <a:pPr eaLnBrk="1" hangingPunct="1"/>
            <a:endParaRPr lang="en-US" altLang="en-US"/>
          </a:p>
        </p:txBody>
      </p:sp>
      <p:pic>
        <p:nvPicPr>
          <p:cNvPr id="16388" name="Marcador de contenido 1">
            <a:extLst>
              <a:ext uri="{FF2B5EF4-FFF2-40B4-BE49-F238E27FC236}">
                <a16:creationId xmlns:a16="http://schemas.microsoft.com/office/drawing/2014/main" id="{4AD4F7FA-77AB-405A-A16A-98AC9D785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76200"/>
            <a:ext cx="916146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itle 1">
            <a:extLst>
              <a:ext uri="{FF2B5EF4-FFF2-40B4-BE49-F238E27FC236}">
                <a16:creationId xmlns:a16="http://schemas.microsoft.com/office/drawing/2014/main" id="{49EA6762-BE0F-419D-9159-573F1C7595E4}"/>
              </a:ext>
            </a:extLst>
          </p:cNvPr>
          <p:cNvSpPr txBox="1">
            <a:spLocks/>
          </p:cNvSpPr>
          <p:nvPr/>
        </p:nvSpPr>
        <p:spPr bwMode="auto">
          <a:xfrm>
            <a:off x="547688" y="152400"/>
            <a:ext cx="8153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500" b="1">
              <a:solidFill>
                <a:schemeClr val="bg1"/>
              </a:solidFill>
            </a:endParaRPr>
          </a:p>
        </p:txBody>
      </p:sp>
      <p:sp>
        <p:nvSpPr>
          <p:cNvPr id="11270" name="Text Placeholder 3">
            <a:extLst>
              <a:ext uri="{FF2B5EF4-FFF2-40B4-BE49-F238E27FC236}">
                <a16:creationId xmlns:a16="http://schemas.microsoft.com/office/drawing/2014/main" id="{29BA884B-DA4B-428C-8D93-72E035D2B84C}"/>
              </a:ext>
            </a:extLst>
          </p:cNvPr>
          <p:cNvSpPr txBox="1">
            <a:spLocks/>
          </p:cNvSpPr>
          <p:nvPr/>
        </p:nvSpPr>
        <p:spPr bwMode="auto">
          <a:xfrm>
            <a:off x="271463" y="1095375"/>
            <a:ext cx="8153400" cy="4892675"/>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1450" indent="-171450" algn="just" eaLnBrk="1" hangingPunct="1">
              <a:lnSpc>
                <a:spcPct val="90000"/>
              </a:lnSpc>
              <a:defRPr/>
            </a:pPr>
            <a:endParaRPr lang="en-US" altLang="en-US" sz="1200" b="1" u="sng" dirty="0">
              <a:solidFill>
                <a:schemeClr val="bg1"/>
              </a:solidFill>
            </a:endParaRPr>
          </a:p>
          <a:p>
            <a:pPr algn="just" eaLnBrk="1" hangingPunct="1">
              <a:lnSpc>
                <a:spcPct val="90000"/>
              </a:lnSpc>
              <a:buFont typeface="Arial" panose="020B0604020202020204" pitchFamily="34" charset="0"/>
              <a:buNone/>
              <a:defRPr/>
            </a:pPr>
            <a:r>
              <a:rPr lang="en-US" altLang="en-US" sz="1700" dirty="0">
                <a:solidFill>
                  <a:schemeClr val="bg1"/>
                </a:solidFill>
              </a:rPr>
              <a:t> </a:t>
            </a:r>
          </a:p>
          <a:p>
            <a:pPr marL="342900" indent="-342900" algn="just" eaLnBrk="1" hangingPunct="1">
              <a:lnSpc>
                <a:spcPct val="90000"/>
              </a:lnSpc>
              <a:defRPr/>
            </a:pPr>
            <a:r>
              <a:rPr lang="en-US" altLang="en-US" sz="2400" dirty="0">
                <a:solidFill>
                  <a:schemeClr val="bg1"/>
                </a:solidFill>
              </a:rPr>
              <a:t>There is no single drug that defines the region.</a:t>
            </a:r>
          </a:p>
          <a:p>
            <a:pPr marL="342900" indent="-342900" algn="just" eaLnBrk="1" hangingPunct="1">
              <a:lnSpc>
                <a:spcPct val="90000"/>
              </a:lnSpc>
              <a:defRPr/>
            </a:pPr>
            <a:r>
              <a:rPr lang="en-US" altLang="en-US" sz="2400" dirty="0">
                <a:solidFill>
                  <a:schemeClr val="bg1"/>
                </a:solidFill>
              </a:rPr>
              <a:t>Cannabis and cocaine are the two drugs most mentioned by countries that provided data.</a:t>
            </a:r>
          </a:p>
          <a:p>
            <a:pPr marL="342900" indent="-342900" algn="just" eaLnBrk="1" hangingPunct="1">
              <a:lnSpc>
                <a:spcPct val="90000"/>
              </a:lnSpc>
              <a:defRPr/>
            </a:pPr>
            <a:r>
              <a:rPr lang="en-US" sz="2400" dirty="0">
                <a:solidFill>
                  <a:schemeClr val="bg1"/>
                </a:solidFill>
                <a:ea typeface="Calibri" panose="020F0502020204030204" pitchFamily="34" charset="0"/>
              </a:rPr>
              <a:t>The primary drug of concern varies by country, reflecting the variety of illegal drug supply across the region.  </a:t>
            </a:r>
          </a:p>
          <a:p>
            <a:pPr marL="342900" indent="-342900" algn="just" eaLnBrk="1" hangingPunct="1">
              <a:lnSpc>
                <a:spcPct val="90000"/>
              </a:lnSpc>
              <a:defRPr/>
            </a:pPr>
            <a:r>
              <a:rPr lang="en-US" sz="2400" dirty="0">
                <a:solidFill>
                  <a:schemeClr val="bg1"/>
                </a:solidFill>
                <a:ea typeface="Times New Roman" panose="02020603050405020304" pitchFamily="18" charset="0"/>
              </a:rPr>
              <a:t>The quantitative and qualitative data provided by member states provide a variety of perspectives, and the diversity in the statistics show that there are several concurrent trends in the region.</a:t>
            </a:r>
            <a:r>
              <a:rPr lang="en-US" altLang="en-US" sz="2400" dirty="0">
                <a:solidFill>
                  <a:schemeClr val="bg1"/>
                </a:solidFill>
              </a:rPr>
              <a:t>	</a:t>
            </a:r>
          </a:p>
          <a:p>
            <a:pPr marL="171450" indent="-171450" eaLnBrk="1" hangingPunct="1">
              <a:lnSpc>
                <a:spcPct val="90000"/>
              </a:lnSpc>
              <a:defRPr/>
            </a:pPr>
            <a:endParaRPr lang="en-US" altLang="en-US" sz="1200" dirty="0">
              <a:solidFill>
                <a:schemeClr val="bg1"/>
              </a:solidFill>
            </a:endParaRPr>
          </a:p>
        </p:txBody>
      </p:sp>
      <p:pic>
        <p:nvPicPr>
          <p:cNvPr id="16391" name="Picture 4" descr="T:\Logos, Flags and Maps\CICAD\CICAD_horizontal_ENG_2017.png">
            <a:extLst>
              <a:ext uri="{FF2B5EF4-FFF2-40B4-BE49-F238E27FC236}">
                <a16:creationId xmlns:a16="http://schemas.microsoft.com/office/drawing/2014/main" id="{A90AFDF0-8F58-4AF2-B3B9-6A4EE37F8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813" y="5348288"/>
            <a:ext cx="3886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itle 1">
            <a:extLst>
              <a:ext uri="{FF2B5EF4-FFF2-40B4-BE49-F238E27FC236}">
                <a16:creationId xmlns:a16="http://schemas.microsoft.com/office/drawing/2014/main" id="{7CC9819C-1A4F-477C-BDCC-9AB11C38B606}"/>
              </a:ext>
            </a:extLst>
          </p:cNvPr>
          <p:cNvSpPr txBox="1">
            <a:spLocks/>
          </p:cNvSpPr>
          <p:nvPr/>
        </p:nvSpPr>
        <p:spPr bwMode="auto">
          <a:xfrm>
            <a:off x="520700" y="104775"/>
            <a:ext cx="8153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400" b="1">
                <a:solidFill>
                  <a:schemeClr val="bg1"/>
                </a:solidFill>
              </a:rPr>
              <a:t>Overview of findings</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D035A163BC0046A41C2EBE1E58AFFF" ma:contentTypeVersion="1" ma:contentTypeDescription="Create a new document." ma:contentTypeScope="" ma:versionID="413af19bcb59ebd614d4f80392d470c1">
  <xsd:schema xmlns:xsd="http://www.w3.org/2001/XMLSchema" xmlns:xs="http://www.w3.org/2001/XMLSchema" xmlns:p="http://schemas.microsoft.com/office/2006/metadata/properties" xmlns:ns2="89f4cd83-a2d3-4405-9b45-6aff5241ff81" targetNamespace="http://schemas.microsoft.com/office/2006/metadata/properties" ma:root="true" ma:fieldsID="4b0342c81372e05998e770e64ad0cf8c" ns2:_="">
    <xsd:import namespace="89f4cd83-a2d3-4405-9b45-6aff5241ff8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f4cd83-a2d3-4405-9b45-6aff5241ff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7CB481-EA1D-40B4-99E0-302F62805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f4cd83-a2d3-4405-9b45-6aff5241ff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2827</TotalTime>
  <Words>1509</Words>
  <Application>Microsoft Office PowerPoint</Application>
  <PresentationFormat>On-screen Show (4:3)</PresentationFormat>
  <Paragraphs>170</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Calibri</vt:lpstr>
      <vt:lpstr>Arial</vt:lpstr>
      <vt:lpstr>Cambria</vt:lpstr>
      <vt:lpstr>Times New Roman</vt:lpstr>
      <vt:lpstr>Symbol</vt:lpstr>
      <vt:lpstr>MS PGothic</vt:lpstr>
      <vt:lpstr>Office Theme</vt:lpstr>
      <vt:lpstr>1_Office Theme</vt:lpstr>
      <vt:lpstr>PowerPoint Presentation</vt:lpstr>
      <vt:lpstr>                                                                                                                                        ORGANIZATION OF AMERICAN STATES (OAS) INTER-AMERICAN DRUG ABUSE CONTROL COMMISSION (CICAD)     REPORT ON DRUG SUPPLY IN THE AMERICAS  Executive Summary</vt:lpstr>
      <vt:lpstr> The Inter-American Drug Abuse Control Commission</vt:lpstr>
      <vt:lpstr>The Inter-American Observatory on Drugs</vt:lpstr>
      <vt:lpstr>PowerPoint Presentation</vt:lpstr>
      <vt:lpstr>PowerPoint Presentation</vt:lpstr>
      <vt:lpstr>PowerPoint Presentation</vt:lpstr>
      <vt:lpstr>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 Teubner</dc:creator>
  <cp:lastModifiedBy>Moreno, Santiago</cp:lastModifiedBy>
  <cp:revision>151</cp:revision>
  <dcterms:created xsi:type="dcterms:W3CDTF">2019-03-22T15:15:37Z</dcterms:created>
  <dcterms:modified xsi:type="dcterms:W3CDTF">2021-11-17T15:02:58Z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0x01010076D035A163BC0046A41C2EBE1E58AFFF</vt:lpwstr>
  </property>
</Properties>
</file>